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302" r:id="rId3"/>
    <p:sldId id="257" r:id="rId4"/>
    <p:sldId id="258" r:id="rId5"/>
    <p:sldId id="283" r:id="rId6"/>
    <p:sldId id="294" r:id="rId7"/>
    <p:sldId id="295" r:id="rId8"/>
    <p:sldId id="296" r:id="rId9"/>
    <p:sldId id="297" r:id="rId10"/>
    <p:sldId id="298" r:id="rId11"/>
    <p:sldId id="300" r:id="rId12"/>
    <p:sldId id="299" r:id="rId13"/>
    <p:sldId id="290" r:id="rId14"/>
    <p:sldId id="285" r:id="rId15"/>
    <p:sldId id="301" r:id="rId16"/>
    <p:sldId id="288" r:id="rId17"/>
    <p:sldId id="292" r:id="rId18"/>
    <p:sldId id="291" r:id="rId19"/>
    <p:sldId id="293" r:id="rId20"/>
    <p:sldId id="303" r:id="rId21"/>
    <p:sldId id="284" r:id="rId22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 Goldfrank" initials="JG" lastIdx="1" clrIdx="0">
    <p:extLst>
      <p:ext uri="{19B8F6BF-5375-455C-9EA6-DF929625EA0E}">
        <p15:presenceInfo xmlns:p15="http://schemas.microsoft.com/office/powerpoint/2012/main" userId="Joan Goldfra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C9311-0586-4B1E-ABCA-FCF01366DFC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F925D-57A8-4976-834A-7F4ED75D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1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0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57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29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court does not allow </a:t>
            </a:r>
            <a:r>
              <a:rPr lang="en-US" i="1" dirty="0"/>
              <a:t>pro </a:t>
            </a:r>
            <a:r>
              <a:rPr lang="en-US" i="1" dirty="0" err="1"/>
              <a:t>hac</a:t>
            </a:r>
            <a:r>
              <a:rPr lang="en-US" i="1" dirty="0"/>
              <a:t> vice </a:t>
            </a:r>
            <a:r>
              <a:rPr lang="en-US" i="0" dirty="0"/>
              <a:t>for general participation in a case.  Attorneys of record must be admitted to the court’s bar.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3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EF925D-57A8-4976-834A-7F4ED75DA5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7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76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0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8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31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5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D3E94D-FDEE-4DDE-AC31-2F1BC96B7706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8FDCC97-B746-41F7-851C-F0BD7792A6B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9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er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er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mailto:CFC_CMECFHelpDesk@cfc.uscourt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iparting.com/free-telephone-clipart-2-23377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fc.uscourts.gov/cmecf_filing_tip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cfc.uscourts.gov/electronic-filin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FC_CMECFHelpDesk@cfc.uscourts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fc.uscourts.gov/electronic-fil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er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48394C-688D-499C-B6E8-8DCD6EE578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27"/>
          <a:stretch/>
        </p:blipFill>
        <p:spPr>
          <a:xfrm>
            <a:off x="20" y="10284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5E6A44-14D9-468B-BE3D-45F42BA48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75375"/>
          </a:xfrm>
        </p:spPr>
        <p:txBody>
          <a:bodyPr>
            <a:normAutofit/>
          </a:bodyPr>
          <a:lstStyle/>
          <a:p>
            <a:r>
              <a:rPr lang="en-US" dirty="0">
                <a:ln w="22225">
                  <a:noFill/>
                  <a:miter lim="800000"/>
                </a:ln>
                <a:solidFill>
                  <a:srgbClr val="FFFFFF"/>
                </a:solidFill>
                <a:latin typeface="+mn-lt"/>
              </a:rPr>
              <a:t>NextGen CM/ECF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74E43-2261-4279-88D6-37BC0661A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42407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United States court of federal claims</a:t>
            </a:r>
          </a:p>
          <a:p>
            <a:r>
              <a:rPr lang="en-US" dirty="0">
                <a:solidFill>
                  <a:srgbClr val="FFFFFF"/>
                </a:solidFill>
              </a:rPr>
              <a:t>30</a:t>
            </a:r>
            <a:r>
              <a:rPr lang="en-US" baseline="30000" dirty="0">
                <a:solidFill>
                  <a:srgbClr val="FFFFFF"/>
                </a:solidFill>
              </a:rPr>
              <a:t>th</a:t>
            </a:r>
            <a:r>
              <a:rPr lang="en-US" dirty="0">
                <a:solidFill>
                  <a:srgbClr val="FFFFFF"/>
                </a:solidFill>
              </a:rPr>
              <a:t> annual judicial conference</a:t>
            </a:r>
          </a:p>
          <a:p>
            <a:r>
              <a:rPr lang="en-US">
                <a:solidFill>
                  <a:srgbClr val="FFFFFF"/>
                </a:solidFill>
              </a:rPr>
              <a:t>November 14, </a:t>
            </a:r>
            <a:r>
              <a:rPr lang="en-US" dirty="0">
                <a:solidFill>
                  <a:srgbClr val="FFFFFF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64398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i="1"/>
              <a:t>Pro Hac Vice</a:t>
            </a:r>
            <a:endParaRPr lang="en-US" sz="4800" i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0" cy="4023360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By motion of the attorney of record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Participation is limited to a single hearing or conference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The attorney of record in the case must be present at the hearing or conference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RCFC 83.1(a)(2)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FB0E3-658F-43C8-8EA9-9069E5919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24" y="3616851"/>
            <a:ext cx="3135109" cy="195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E-Filing Registration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767366" cy="3274907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/>
              <a:t>Register </a:t>
            </a:r>
            <a:r>
              <a:rPr lang="en-US" sz="2800" dirty="0"/>
              <a:t>for e-filing through PACER at </a:t>
            </a:r>
            <a:r>
              <a:rPr lang="en-US" sz="2800" dirty="0">
                <a:hlinkClick r:id="rId3"/>
              </a:rPr>
              <a:t>www.pacer.gov</a:t>
            </a:r>
            <a:r>
              <a:rPr lang="en-US" sz="2800" dirty="0"/>
              <a:t>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New attorneys apply/register for </a:t>
            </a:r>
            <a:r>
              <a:rPr lang="en-US" sz="2800" dirty="0">
                <a:solidFill>
                  <a:srgbClr val="0070C0"/>
                </a:solidFill>
              </a:rPr>
              <a:t>Attorney Admissions and E-File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Attorneys already admitted and in good standing with the United States Court of Federal Claims apply for </a:t>
            </a:r>
            <a:r>
              <a:rPr lang="en-US" sz="2800" dirty="0">
                <a:solidFill>
                  <a:srgbClr val="0070C0"/>
                </a:solidFill>
              </a:rPr>
              <a:t>E-Filing Registration Only</a:t>
            </a:r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C1883-D6FF-49EF-866F-286FF69EE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131" y="3943263"/>
            <a:ext cx="79533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329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Changes to Contact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869740" cy="4023360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E-filing account information is maintained through PACER at </a:t>
            </a:r>
            <a:r>
              <a:rPr lang="en-US" sz="2400" dirty="0">
                <a:hlinkClick r:id="rId3"/>
              </a:rPr>
              <a:t>www.pacer.gov</a:t>
            </a:r>
            <a:r>
              <a:rPr lang="en-US" sz="2400" dirty="0"/>
              <a:t> 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400" dirty="0"/>
              <a:t>Login credentials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400" dirty="0"/>
              <a:t>Personal information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400" dirty="0"/>
              <a:t>Contact information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Must provide prompt notice to the court of any changes to contact information – RCFC 83.1(b)(5)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Must file a notice of change of contact information in all pending cases – RCFC 83.1(c)(3)(c)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17445-C857-417A-A15E-D8D9BA187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941" y="2335281"/>
            <a:ext cx="2541739" cy="23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DB691-E99D-4C2D-96E5-07899FEDC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658762"/>
            <a:ext cx="10058400" cy="3666350"/>
          </a:xfrm>
        </p:spPr>
        <p:txBody>
          <a:bodyPr>
            <a:normAutofit/>
          </a:bodyPr>
          <a:lstStyle/>
          <a:p>
            <a:r>
              <a:rPr lang="en-US" sz="7200" dirty="0"/>
              <a:t>Filing Best Practices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8F5564-81F1-4C52-B290-DD87D0AE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r>
              <a:rPr lang="en-US" dirty="0"/>
              <a:t>Tips for cm/</a:t>
            </a:r>
            <a:r>
              <a:rPr lang="en-US" dirty="0" err="1"/>
              <a:t>ecf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60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4C81-85C2-40AA-A112-1CB4188D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64451-A8FD-420E-B333-131DAF85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363558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Use the proper event when filing a document in CM/ECF</a:t>
            </a:r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Use the most specific event available</a:t>
            </a:r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Making event selection more intuitive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/>
              <a:t>Streamlined lists of events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200" dirty="0"/>
              <a:t>Clarification of event names </a:t>
            </a:r>
          </a:p>
          <a:p>
            <a:pPr marL="384048" lvl="2" indent="0">
              <a:buNone/>
            </a:pPr>
            <a:endParaRPr lang="en-US" sz="24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26E5-000D-4BEF-A0D0-665C34284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16093" b="1"/>
          <a:stretch/>
        </p:blipFill>
        <p:spPr>
          <a:xfrm>
            <a:off x="7921822" y="2964284"/>
            <a:ext cx="2052003" cy="22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3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4C81-85C2-40AA-A112-1CB4188D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Linking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64451-A8FD-420E-B333-131DAF85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7" y="1884218"/>
            <a:ext cx="10185863" cy="99700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When required to link by CM/ECF, ensure that the correct event is chosen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When linking is presented as an option, always link related documents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0FD6A24-BC96-42A6-BBFC-D246CB6AA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1" b="16959"/>
          <a:stretch/>
        </p:blipFill>
        <p:spPr>
          <a:xfrm>
            <a:off x="191922" y="3028081"/>
            <a:ext cx="5805466" cy="29667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8141E-B453-4116-88F0-2AB1257EE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35" y="3034275"/>
            <a:ext cx="5620397" cy="29543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CB833A1-1394-4091-9739-44B5011BF797}"/>
              </a:ext>
            </a:extLst>
          </p:cNvPr>
          <p:cNvSpPr/>
          <p:nvPr/>
        </p:nvSpPr>
        <p:spPr>
          <a:xfrm>
            <a:off x="87459" y="5319346"/>
            <a:ext cx="410617" cy="362997"/>
          </a:xfrm>
          <a:prstGeom prst="ellipse">
            <a:avLst/>
          </a:prstGeom>
          <a:noFill/>
          <a:ln w="47625">
            <a:solidFill>
              <a:srgbClr val="3F48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E02534-15D2-4FF2-9982-2D31C51E7F0F}"/>
              </a:ext>
            </a:extLst>
          </p:cNvPr>
          <p:cNvCxnSpPr>
            <a:cxnSpLocks/>
          </p:cNvCxnSpPr>
          <p:nvPr/>
        </p:nvCxnSpPr>
        <p:spPr>
          <a:xfrm flipH="1" flipV="1">
            <a:off x="498076" y="5638282"/>
            <a:ext cx="423307" cy="3125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62824AD-39D3-4CF0-8307-B1692CBFA187}"/>
              </a:ext>
            </a:extLst>
          </p:cNvPr>
          <p:cNvCxnSpPr>
            <a:cxnSpLocks/>
          </p:cNvCxnSpPr>
          <p:nvPr/>
        </p:nvCxnSpPr>
        <p:spPr>
          <a:xfrm flipH="1">
            <a:off x="6639555" y="4178138"/>
            <a:ext cx="523029" cy="3395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46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1A394-AC67-44D9-9054-A35170F7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Proper 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68E1-2570-4057-A57D-819C43B3E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9698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Using the proper event and properly linking filings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Ensures that the correct deadlines are set – helpful for running calendar reports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Allows the opposing party to properly file a response/reply to your filing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Produces a case docket that is easier to follow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400" dirty="0"/>
              <a:t>Failing to use the proper event or to properly link may result in your filing being stricken from the docket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Need help with event selection or linking?</a:t>
            </a:r>
            <a:endParaRPr lang="en-US" sz="2200" dirty="0"/>
          </a:p>
          <a:p>
            <a:pPr marL="201168" lvl="1" indent="0">
              <a:spcAft>
                <a:spcPts val="0"/>
              </a:spcAft>
              <a:buNone/>
            </a:pPr>
            <a:r>
              <a:rPr lang="en-US" sz="2200" dirty="0"/>
              <a:t>     Contact the CM/ECF Help Desk at (202) 357-6402  or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2200" dirty="0"/>
              <a:t>     </a:t>
            </a:r>
            <a:r>
              <a:rPr lang="en-US" sz="2200" dirty="0">
                <a:hlinkClick r:id="rId2"/>
              </a:rPr>
              <a:t>CFC_CMECFHelpDesk@cfc.uscourts.gov</a:t>
            </a:r>
            <a:r>
              <a:rPr lang="en-US" sz="2200" dirty="0"/>
              <a:t> </a:t>
            </a:r>
          </a:p>
          <a:p>
            <a:pPr marL="201168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40E65F-2DD2-4351-AA1B-55D763768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9438" y="4385597"/>
            <a:ext cx="2077387" cy="15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5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BCED-474D-4110-8E3C-DA3C6C88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Citation 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A8B72-8411-4DFC-9518-1A45D085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7338798" cy="4023360"/>
          </a:xfrm>
        </p:spPr>
        <p:txBody>
          <a:bodyPr>
            <a:normAutofit fontScale="92500"/>
          </a:bodyPr>
          <a:lstStyle/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600" dirty="0"/>
              <a:t>Proper citation formatting benefits parties and the court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Easier to read briefs with clear and consistent citations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Easier to locate the cited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/>
              <a:t>  Citation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Program for court users that adds links to citations in filed documents</a:t>
            </a:r>
          </a:p>
          <a:p>
            <a:pPr marL="382588" lvl="1" indent="-182563">
              <a:buFont typeface="Arial" panose="020B0604020202020204" pitchFamily="34" charset="0"/>
              <a:buChar char="•"/>
            </a:pPr>
            <a:r>
              <a:rPr lang="en-US" sz="2600" dirty="0"/>
              <a:t>Allows judges, special masters, and chambers staff to more efficiently review filed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Citations must be in specified formats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75922-8133-4602-93CC-5BCE033E5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95" y="3429000"/>
            <a:ext cx="2586285" cy="22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51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8C0AC-A377-4ACC-BD38-C80B9190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/>
              <a:t>Legal 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A50CD-23F6-4E9C-B9D0-D35D757B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9954652" cy="4023360"/>
          </a:xfrm>
        </p:spPr>
        <p:txBody>
          <a:bodyPr>
            <a:norm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2400" dirty="0"/>
              <a:t>For case law, statutes, regulations, and other legal sources, use standard Bluebook formats or other formats typically used by the court. 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Jones v. United </a:t>
            </a:r>
            <a:r>
              <a:rPr lang="en-US" sz="2200" dirty="0"/>
              <a:t>States, 12 Fed. Cl. 45 (1987)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Doe v. United States</a:t>
            </a:r>
            <a:r>
              <a:rPr lang="en-US" sz="2200" dirty="0"/>
              <a:t>, 123 F.2d 456 (Ct. Cl. 1941)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i="1" dirty="0"/>
              <a:t>Smith v. Sec’y of HHS</a:t>
            </a:r>
            <a:r>
              <a:rPr lang="en-US" sz="2200" dirty="0"/>
              <a:t>, No. 12-345V, 2019 WL 6789 (Fed. Cl. Spec. </a:t>
            </a:r>
            <a:r>
              <a:rPr lang="en-US" sz="2200" dirty="0" err="1"/>
              <a:t>Mstr</a:t>
            </a:r>
            <a:r>
              <a:rPr lang="en-US" sz="2200" dirty="0"/>
              <a:t>. Jan. 2, 2019)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28 U.S.C. § 1491(a)(1) (2012)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RCFC 12(b)(1); R. Ct. Fed. Cl. 12(b)(1); Vaccine Rule 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77D32-8BF8-42D9-9DE8-15D54E080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25" y="3681749"/>
            <a:ext cx="2496051" cy="244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00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C215-FDC3-4597-BF59-7D7AA015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 to Documents in CM/ECF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AD340-831B-4F8B-9C75-46CAAC68C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1142089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For documents filed with the court, include the document number (or, if the document is filed in another case, the case number and document number) in your citation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FE12A-98A4-4BD4-A9EC-8F1E73500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97" y="2987822"/>
            <a:ext cx="7377303" cy="175287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6E50CB-C222-490F-BD62-79D49E9CE91A}"/>
              </a:ext>
            </a:extLst>
          </p:cNvPr>
          <p:cNvSpPr txBox="1">
            <a:spLocks/>
          </p:cNvSpPr>
          <p:nvPr/>
        </p:nvSpPr>
        <p:spPr>
          <a:xfrm>
            <a:off x="1097280" y="4908388"/>
            <a:ext cx="10058400" cy="7890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400" dirty="0"/>
              <a:t>Recommended citation formats for filed documents are posted to the court’s website at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http://www.uscfc.uscourts.gov/cmecf_filing_tips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8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357298-0B3E-44A5-BAA1-58320C58EF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4502" b="5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3553A58-76BC-4662-B422-4FD5E6C1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09B5-E0A4-4EDC-B9D4-CCD0D7AF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NextGen CM/ECF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What has changed?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Bar admission and E-filing registration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Maintaining filing accounts and contact information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Filing best practices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Events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Linking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Citations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2344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2C215-FDC3-4597-BF59-7D7AA015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AD340-831B-4F8B-9C75-46CAAC68C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4085"/>
          </a:xfrm>
        </p:spPr>
        <p:txBody>
          <a:bodyPr>
            <a:normAutofit/>
          </a:bodyPr>
          <a:lstStyle/>
          <a:p>
            <a:r>
              <a:rPr lang="en-US" sz="2800" dirty="0"/>
              <a:t>Visit the court’s website at </a:t>
            </a:r>
            <a:r>
              <a:rPr lang="en-US" sz="2800" dirty="0">
                <a:hlinkClick r:id="rId2"/>
              </a:rPr>
              <a:t>www.uscfc.uscourts.gov/electronic-filing</a:t>
            </a:r>
            <a:r>
              <a:rPr lang="en-US" sz="2800" dirty="0"/>
              <a:t> for more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NextGen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Electronic Filing Fee Refund 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/>
              <a:t>E-filing </a:t>
            </a:r>
            <a:r>
              <a:rPr lang="en-US" sz="2800" dirty="0"/>
              <a:t>Registration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Attorney Admissions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CM/ECF Filing Tips</a:t>
            </a:r>
          </a:p>
          <a:p>
            <a:pPr lvl="2"/>
            <a:r>
              <a:rPr lang="en-US" sz="2400" dirty="0"/>
              <a:t>Linking Filings</a:t>
            </a:r>
          </a:p>
          <a:p>
            <a:pPr lvl="2"/>
            <a:r>
              <a:rPr lang="en-US" sz="2400" dirty="0"/>
              <a:t>Citation Formats</a:t>
            </a:r>
          </a:p>
        </p:txBody>
      </p:sp>
    </p:spTree>
    <p:extLst>
      <p:ext uri="{BB962C8B-B14F-4D97-AF65-F5344CB8AC3E}">
        <p14:creationId xmlns:p14="http://schemas.microsoft.com/office/powerpoint/2010/main" val="891610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111D-6934-4F09-8037-4582C0DB0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78243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4774E7-A110-4098-A042-36CE55081694}"/>
              </a:ext>
            </a:extLst>
          </p:cNvPr>
          <p:cNvSpPr txBox="1"/>
          <p:nvPr/>
        </p:nvSpPr>
        <p:spPr>
          <a:xfrm>
            <a:off x="962526" y="1179095"/>
            <a:ext cx="10299032" cy="9865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4B452D-1B3F-455A-8B22-BC638179C00D}"/>
              </a:ext>
            </a:extLst>
          </p:cNvPr>
          <p:cNvCxnSpPr/>
          <p:nvPr/>
        </p:nvCxnSpPr>
        <p:spPr>
          <a:xfrm>
            <a:off x="669758" y="3441032"/>
            <a:ext cx="108524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39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53A58-76BC-4662-B422-4FD5E6C1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What is NextGen CM/ECF?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A09B5-E0A4-4EDC-B9D4-CCD0D7AF2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334343" cy="4023360"/>
          </a:xfrm>
        </p:spPr>
        <p:txBody>
          <a:bodyPr>
            <a:normAutofit/>
          </a:bodyPr>
          <a:lstStyle/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Federal judiciary-wide upgrade to the electronic case filing system</a:t>
            </a:r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court went live on NextGen on August 26, 2019</a:t>
            </a:r>
          </a:p>
          <a:p>
            <a:pPr marL="225425" indent="-2254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66 courts—Appellate, District, and Bankruptcy—are currently live on NextGen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97459F-85B0-45CA-8352-55EA74C01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" r="7" b="281"/>
          <a:stretch/>
        </p:blipFill>
        <p:spPr>
          <a:xfrm>
            <a:off x="6804541" y="1983638"/>
            <a:ext cx="4290180" cy="289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5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A50348D-DBAC-4047-882D-4E1A663D5717}"/>
              </a:ext>
            </a:extLst>
          </p:cNvPr>
          <p:cNvSpPr/>
          <p:nvPr/>
        </p:nvSpPr>
        <p:spPr>
          <a:xfrm>
            <a:off x="8779622" y="3908741"/>
            <a:ext cx="2376058" cy="22901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A3D9FE-3EDE-4D35-BABA-3CCF8B9107FC}"/>
              </a:ext>
            </a:extLst>
          </p:cNvPr>
          <p:cNvSpPr/>
          <p:nvPr/>
        </p:nvSpPr>
        <p:spPr>
          <a:xfrm>
            <a:off x="6249684" y="1824623"/>
            <a:ext cx="2376058" cy="229017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A4DEF-A1F2-41F8-ADD1-A9678B6D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600" dirty="0"/>
              <a:t>What has changed with NextGen CM/ECF?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2792C1-5608-4FE2-8AFD-0C9294E4E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030" y="4648730"/>
            <a:ext cx="2217241" cy="810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9F9B6-9849-43F4-A91D-1B9CB5938B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575" y="2086242"/>
            <a:ext cx="1917015" cy="191701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898DD-4CBA-457B-B1D8-D9B83DD71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763" y="1824623"/>
            <a:ext cx="4804041" cy="4023360"/>
          </a:xfrm>
        </p:spPr>
        <p:txBody>
          <a:bodyPr>
            <a:normAutofit fontScale="92500" lnSpcReduction="20000"/>
          </a:bodyPr>
          <a:lstStyle/>
          <a:p>
            <a:pPr marL="225425" indent="-22542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900" dirty="0"/>
              <a:t>Preferred web browser is Firefox</a:t>
            </a:r>
          </a:p>
          <a:p>
            <a:pPr marL="225425" indent="-22542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900" dirty="0"/>
              <a:t>Single login and password for all NextGen courts</a:t>
            </a:r>
          </a:p>
          <a:p>
            <a:pPr marL="225425" indent="-22542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900" dirty="0"/>
              <a:t>Attorney admission and E-filing registration through PACER</a:t>
            </a:r>
          </a:p>
          <a:p>
            <a:pPr marL="225425" indent="-22542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900" dirty="0"/>
              <a:t>Admission fee paid through Pay.gov</a:t>
            </a:r>
          </a:p>
          <a:p>
            <a:pPr marL="225425" indent="-225425"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2900" dirty="0"/>
              <a:t>E-filing account information is maintained through PACER</a:t>
            </a:r>
          </a:p>
          <a:p>
            <a:pPr>
              <a:lnSpc>
                <a:spcPct val="100000"/>
              </a:lnSpc>
              <a:buSzPct val="110000"/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11CE97-4CA1-4F3A-AF0B-D8E5D23E923D}"/>
              </a:ext>
            </a:extLst>
          </p:cNvPr>
          <p:cNvSpPr/>
          <p:nvPr/>
        </p:nvSpPr>
        <p:spPr>
          <a:xfrm>
            <a:off x="6249684" y="4264876"/>
            <a:ext cx="2376058" cy="1934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700861-C617-49A3-A808-2E61DC15824E}"/>
              </a:ext>
            </a:extLst>
          </p:cNvPr>
          <p:cNvSpPr/>
          <p:nvPr/>
        </p:nvSpPr>
        <p:spPr>
          <a:xfrm>
            <a:off x="8779622" y="1824623"/>
            <a:ext cx="2376058" cy="19340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5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/>
              <a:t>How Do Attorneys Get Access?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Existing attorneys link PACER and CM/ECF accounts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New attorneys apply for admission and e-filing through PACER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Need help?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2800" dirty="0"/>
              <a:t>     Contact the CM/ECF Help Desk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2800" dirty="0"/>
              <a:t>	at (202) 357-6402  or </a:t>
            </a:r>
          </a:p>
          <a:p>
            <a:pPr marL="201168" lvl="1" indent="0">
              <a:spcAft>
                <a:spcPts val="0"/>
              </a:spcAft>
              <a:buNone/>
            </a:pPr>
            <a:r>
              <a:rPr lang="en-US" sz="2800" dirty="0"/>
              <a:t>     </a:t>
            </a:r>
            <a:r>
              <a:rPr lang="en-US" sz="2800" dirty="0">
                <a:hlinkClick r:id="rId3"/>
              </a:rPr>
              <a:t>CFC_CMECFHelpDesk@cfc.uscourts.gov</a:t>
            </a:r>
            <a:endParaRPr lang="en-US" sz="2800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E9C69-BCFB-4D77-9B8B-C6DFA8BD0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9" r="2980" b="5"/>
          <a:stretch/>
        </p:blipFill>
        <p:spPr>
          <a:xfrm>
            <a:off x="8062987" y="2143770"/>
            <a:ext cx="2876383" cy="31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2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Filing Fees—Electronic Payments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906179" cy="4023360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Once you submit payment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600" dirty="0"/>
              <a:t>DO NOT hit the back button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800" dirty="0"/>
              <a:t>Complete the transaction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Electronic Filing Fee Refund Policy available at </a:t>
            </a:r>
            <a:r>
              <a:rPr lang="en-US" sz="2800" dirty="0">
                <a:hlinkClick r:id="rId3"/>
              </a:rPr>
              <a:t>www.uscfc.uscourts.gov/electronic-filing</a:t>
            </a:r>
            <a:r>
              <a:rPr lang="en-US" sz="2800" dirty="0"/>
              <a:t>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Submit a request for refund electronically using the sealed event “Request for Filing Fee Pay.gov Refund” 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3453F-D60F-4244-854A-59CA3A1378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2" r="22183" b="3"/>
          <a:stretch/>
        </p:blipFill>
        <p:spPr>
          <a:xfrm>
            <a:off x="8318567" y="2246242"/>
            <a:ext cx="2837112" cy="31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27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/>
              <a:t>Uploading Voluminous Filings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814269" cy="4023360"/>
          </a:xfrm>
        </p:spPr>
        <p:txBody>
          <a:bodyPr>
            <a:normAutofit fontScale="92500"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Optimize Scanned Image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600" dirty="0"/>
              <a:t>File size reduced by 50 to 90 percent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Remove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600" dirty="0"/>
              <a:t>Security protections</a:t>
            </a:r>
          </a:p>
          <a:p>
            <a:pPr marL="518033" lvl="1" indent="-225425">
              <a:buFont typeface="Arial" panose="020B0604020202020204" pitchFamily="34" charset="0"/>
              <a:buChar char="•"/>
            </a:pPr>
            <a:r>
              <a:rPr lang="en-US" sz="2600" dirty="0"/>
              <a:t>Unnecessary hyperlinks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Divide into multiple filings (e.g., Administrative Record Part 1, Administrative Record Part 2)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Use the proper event (e.g., Administrative Record, Medical Records)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C943A9-55AF-4F29-83DF-11C1697F48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00" r="1356" b="5"/>
          <a:stretch/>
        </p:blipFill>
        <p:spPr>
          <a:xfrm>
            <a:off x="8337163" y="1845734"/>
            <a:ext cx="2917907" cy="31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8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DB691-E99D-4C2D-96E5-07899FEDC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658762"/>
            <a:ext cx="10058400" cy="3795251"/>
          </a:xfrm>
        </p:spPr>
        <p:txBody>
          <a:bodyPr>
            <a:normAutofit/>
          </a:bodyPr>
          <a:lstStyle/>
          <a:p>
            <a:r>
              <a:rPr lang="en-US" sz="7200" dirty="0"/>
              <a:t>Bar Admission and E-Filing Registration</a:t>
            </a:r>
          </a:p>
        </p:txBody>
      </p:sp>
    </p:spTree>
    <p:extLst>
      <p:ext uri="{BB962C8B-B14F-4D97-AF65-F5344CB8AC3E}">
        <p14:creationId xmlns:p14="http://schemas.microsoft.com/office/powerpoint/2010/main" val="3634852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6F9B7-7A70-4A1D-949A-FEBB0079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800" dirty="0"/>
              <a:t>Applying </a:t>
            </a:r>
            <a:r>
              <a:rPr lang="en-US" sz="4800"/>
              <a:t>for Bar </a:t>
            </a:r>
            <a:r>
              <a:rPr lang="en-US" sz="4800" dirty="0"/>
              <a:t>Admission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C021EAE-1B2A-4301-90E1-44CF1257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845734"/>
            <a:ext cx="7252275" cy="4023360"/>
          </a:xfrm>
        </p:spPr>
        <p:txBody>
          <a:bodyPr>
            <a:normAutofit/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Apply for admission through PACER at </a:t>
            </a:r>
            <a:r>
              <a:rPr lang="en-US" sz="2800" dirty="0">
                <a:hlinkClick r:id="rId3"/>
              </a:rPr>
              <a:t>www.pacer.gov</a:t>
            </a:r>
            <a:endParaRPr lang="en-US" sz="2800" dirty="0"/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By verified application or in open court – RCFC 83.1(b)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Pay the admission fee electronically through Pay.gov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800" dirty="0"/>
              <a:t>A party may have only one attorney of record in a case at any one time – RCFC 83.1(c)</a:t>
            </a:r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 marL="201168" lvl="1" indent="0">
              <a:spcAft>
                <a:spcPts val="0"/>
              </a:spcAft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4B3E8-45EC-489B-AC6E-68F11905B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23" y="2107096"/>
            <a:ext cx="3056283" cy="229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514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962</Words>
  <Application>Microsoft Office PowerPoint</Application>
  <PresentationFormat>Widescreen</PresentationFormat>
  <Paragraphs>137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Retrospect</vt:lpstr>
      <vt:lpstr>NextGen CM/ECF</vt:lpstr>
      <vt:lpstr>Overview</vt:lpstr>
      <vt:lpstr>What is NextGen CM/ECF?</vt:lpstr>
      <vt:lpstr>What has changed with NextGen CM/ECF?</vt:lpstr>
      <vt:lpstr>How Do Attorneys Get Access?</vt:lpstr>
      <vt:lpstr>Filing Fees—Electronic Payments </vt:lpstr>
      <vt:lpstr>Uploading Voluminous Filings</vt:lpstr>
      <vt:lpstr>Bar Admission and E-Filing Registration</vt:lpstr>
      <vt:lpstr>Applying for Bar Admission</vt:lpstr>
      <vt:lpstr>Pro Hac Vice</vt:lpstr>
      <vt:lpstr>E-Filing Registration</vt:lpstr>
      <vt:lpstr>Changes to Contact Information</vt:lpstr>
      <vt:lpstr>Filing Best Practices</vt:lpstr>
      <vt:lpstr>Events</vt:lpstr>
      <vt:lpstr>Linking</vt:lpstr>
      <vt:lpstr>Importance of Proper Filing</vt:lpstr>
      <vt:lpstr>Citation Formatting</vt:lpstr>
      <vt:lpstr>Legal Citations</vt:lpstr>
      <vt:lpstr>Citations to Documents in CM/ECF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NextGen CM/ECF</dc:title>
  <dc:creator>Joan Goldfrank</dc:creator>
  <cp:lastModifiedBy>Jacob Wilson</cp:lastModifiedBy>
  <cp:revision>6</cp:revision>
  <dcterms:created xsi:type="dcterms:W3CDTF">2019-11-07T15:16:57Z</dcterms:created>
  <dcterms:modified xsi:type="dcterms:W3CDTF">2019-11-12T14:52:26Z</dcterms:modified>
</cp:coreProperties>
</file>