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42" r:id="rId2"/>
    <p:sldId id="260" r:id="rId3"/>
    <p:sldId id="302" r:id="rId4"/>
    <p:sldId id="266" r:id="rId5"/>
    <p:sldId id="288" r:id="rId6"/>
    <p:sldId id="444" r:id="rId7"/>
    <p:sldId id="447" r:id="rId8"/>
    <p:sldId id="448" r:id="rId9"/>
    <p:sldId id="295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cy Sims" initials="SS" lastIdx="1" clrIdx="0">
    <p:extLst>
      <p:ext uri="{19B8F6BF-5375-455C-9EA6-DF929625EA0E}">
        <p15:presenceInfo xmlns:p15="http://schemas.microsoft.com/office/powerpoint/2012/main" userId="S-1-5-21-669680830-3315252492-582282024-2213" providerId="AD"/>
      </p:ext>
    </p:extLst>
  </p:cmAuthor>
  <p:cmAuthor id="2" name="Patrick Rodefeld" initials="PR" lastIdx="2" clrIdx="1">
    <p:extLst>
      <p:ext uri="{19B8F6BF-5375-455C-9EA6-DF929625EA0E}">
        <p15:presenceInfo xmlns:p15="http://schemas.microsoft.com/office/powerpoint/2012/main" userId="S-1-5-21-669680830-3315252492-582282024-175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E32"/>
    <a:srgbClr val="2E10B0"/>
    <a:srgbClr val="220F37"/>
    <a:srgbClr val="EA5132"/>
    <a:srgbClr val="001746"/>
    <a:srgbClr val="001C54"/>
    <a:srgbClr val="001848"/>
    <a:srgbClr val="001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71225070086588E-2"/>
          <c:y val="1.7121184970399547E-2"/>
          <c:w val="0.93292877492991344"/>
          <c:h val="0.828421454944546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Cases Filed</c:v>
                </c:pt>
              </c:strCache>
            </c:strRef>
          </c:tx>
          <c:spPr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chemeClr val="bg2">
                      <a:shade val="30000"/>
                      <a:satMod val="115000"/>
                    </a:schemeClr>
                  </a:gs>
                  <a:gs pos="50000">
                    <a:schemeClr val="bg2">
                      <a:shade val="67500"/>
                      <a:satMod val="115000"/>
                    </a:schemeClr>
                  </a:gs>
                  <a:gs pos="100000">
                    <a:schemeClr val="bg2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B0-49CF-9F25-AF517C094445}"/>
              </c:ext>
            </c:extLst>
          </c:dPt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1B0-49CF-9F25-AF517C094445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BDF-4E72-B034-776EC012D566}"/>
              </c:ext>
            </c:extLst>
          </c:dPt>
          <c:dLbls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2060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1B0-49CF-9F25-AF517C0944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9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  <c:pt idx="3">
                  <c:v>FY 2016</c:v>
                </c:pt>
                <c:pt idx="4">
                  <c:v>FY 2017</c:v>
                </c:pt>
                <c:pt idx="5">
                  <c:v>FY 2018</c:v>
                </c:pt>
                <c:pt idx="6">
                  <c:v>FY 2019</c:v>
                </c:pt>
                <c:pt idx="7">
                  <c:v>FY 2020</c:v>
                </c:pt>
                <c:pt idx="8">
                  <c:v>FY 2021</c:v>
                </c:pt>
                <c:pt idx="9">
                  <c:v>FY 2022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501</c:v>
                </c:pt>
                <c:pt idx="1">
                  <c:v>637</c:v>
                </c:pt>
                <c:pt idx="2">
                  <c:v>804</c:v>
                </c:pt>
                <c:pt idx="3">
                  <c:v>1120</c:v>
                </c:pt>
                <c:pt idx="4">
                  <c:v>1243</c:v>
                </c:pt>
                <c:pt idx="5">
                  <c:v>1238</c:v>
                </c:pt>
                <c:pt idx="6">
                  <c:v>1282</c:v>
                </c:pt>
                <c:pt idx="7">
                  <c:v>1186</c:v>
                </c:pt>
                <c:pt idx="8">
                  <c:v>2058</c:v>
                </c:pt>
                <c:pt idx="9">
                  <c:v>1027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2F-448D-B4CB-81096B20C31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64113448"/>
        <c:axId val="664112464"/>
      </c:barChart>
      <c:catAx>
        <c:axId val="664113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64112464"/>
        <c:crosses val="autoZero"/>
        <c:auto val="1"/>
        <c:lblAlgn val="ctr"/>
        <c:lblOffset val="100"/>
        <c:noMultiLvlLbl val="0"/>
      </c:catAx>
      <c:valAx>
        <c:axId val="66411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64113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baseline="0">
          <a:solidFill>
            <a:schemeClr val="bg1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970" baseline="0" dirty="0">
                <a:solidFill>
                  <a:schemeClr val="bg1"/>
                </a:solidFill>
                <a:latin typeface="Arial" panose="020B0604020202020204" pitchFamily="34" charset="0"/>
              </a:rPr>
              <a:t>Comparison: FY 2020 to FY 2022</a:t>
            </a:r>
          </a:p>
        </c:rich>
      </c:tx>
      <c:layout>
        <c:manualLayout>
          <c:xMode val="edge"/>
          <c:yMode val="edge"/>
          <c:x val="0.29759261447636309"/>
          <c:y val="6.796874126456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27637446984084"/>
          <c:y val="1.6731272044849491E-2"/>
          <c:w val="0.78885266016414457"/>
          <c:h val="0.8505916684359733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FY2022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220F37"/>
              </a:solidFill>
            </a:ln>
            <a:effectLst/>
            <a:sp3d>
              <a:contourClr>
                <a:srgbClr val="220F37"/>
              </a:contourClr>
            </a:sp3d>
          </c:spPr>
          <c:invertIfNegative val="0"/>
          <c:cat>
            <c:strRef>
              <c:f>Sheet1!$A$2:$A$13</c:f>
              <c:strCache>
                <c:ptCount val="12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  <c:pt idx="6">
                  <c:v>April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August</c:v>
                </c:pt>
                <c:pt idx="11">
                  <c:v>September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127</c:v>
                </c:pt>
                <c:pt idx="1">
                  <c:v>71</c:v>
                </c:pt>
                <c:pt idx="2">
                  <c:v>66</c:v>
                </c:pt>
                <c:pt idx="3">
                  <c:v>60</c:v>
                </c:pt>
                <c:pt idx="4">
                  <c:v>67</c:v>
                </c:pt>
                <c:pt idx="5">
                  <c:v>85</c:v>
                </c:pt>
                <c:pt idx="6">
                  <c:v>64</c:v>
                </c:pt>
                <c:pt idx="7">
                  <c:v>61</c:v>
                </c:pt>
                <c:pt idx="8">
                  <c:v>94</c:v>
                </c:pt>
                <c:pt idx="9">
                  <c:v>61</c:v>
                </c:pt>
                <c:pt idx="10">
                  <c:v>127</c:v>
                </c:pt>
                <c:pt idx="11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0D-4CBA-87AB-5C607146B4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2021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220F37"/>
              </a:solidFill>
            </a:ln>
            <a:effectLst/>
            <a:sp3d>
              <a:contourClr>
                <a:srgbClr val="220F37"/>
              </a:contourClr>
            </a:sp3d>
          </c:spPr>
          <c:invertIfNegative val="0"/>
          <c:cat>
            <c:strRef>
              <c:f>Sheet1!$A$2:$A$13</c:f>
              <c:strCache>
                <c:ptCount val="12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  <c:pt idx="6">
                  <c:v>April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August</c:v>
                </c:pt>
                <c:pt idx="11">
                  <c:v>September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154</c:v>
                </c:pt>
                <c:pt idx="1">
                  <c:v>160</c:v>
                </c:pt>
                <c:pt idx="2">
                  <c:v>292</c:v>
                </c:pt>
                <c:pt idx="3">
                  <c:v>783</c:v>
                </c:pt>
                <c:pt idx="4">
                  <c:v>137</c:v>
                </c:pt>
                <c:pt idx="5">
                  <c:v>77</c:v>
                </c:pt>
                <c:pt idx="6">
                  <c:v>100</c:v>
                </c:pt>
                <c:pt idx="7">
                  <c:v>60</c:v>
                </c:pt>
                <c:pt idx="8">
                  <c:v>58</c:v>
                </c:pt>
                <c:pt idx="9">
                  <c:v>61</c:v>
                </c:pt>
                <c:pt idx="10">
                  <c:v>80</c:v>
                </c:pt>
                <c:pt idx="1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0D-4CBA-87AB-5C607146B45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2020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220F37"/>
              </a:solidFill>
            </a:ln>
            <a:effectLst/>
            <a:sp3d>
              <a:contourClr>
                <a:srgbClr val="220F37"/>
              </a:contourClr>
            </a:sp3d>
          </c:spPr>
          <c:invertIfNegative val="0"/>
          <c:cat>
            <c:strRef>
              <c:f>Sheet1!$A$2:$A$13</c:f>
              <c:strCache>
                <c:ptCount val="12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  <c:pt idx="6">
                  <c:v>April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August</c:v>
                </c:pt>
                <c:pt idx="11">
                  <c:v>September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130</c:v>
                </c:pt>
                <c:pt idx="1">
                  <c:v>68</c:v>
                </c:pt>
                <c:pt idx="2">
                  <c:v>131</c:v>
                </c:pt>
                <c:pt idx="3">
                  <c:v>77</c:v>
                </c:pt>
                <c:pt idx="4">
                  <c:v>72</c:v>
                </c:pt>
                <c:pt idx="5">
                  <c:v>83</c:v>
                </c:pt>
                <c:pt idx="6">
                  <c:v>119</c:v>
                </c:pt>
                <c:pt idx="7">
                  <c:v>79</c:v>
                </c:pt>
                <c:pt idx="8">
                  <c:v>82</c:v>
                </c:pt>
                <c:pt idx="9">
                  <c:v>84</c:v>
                </c:pt>
                <c:pt idx="10">
                  <c:v>101</c:v>
                </c:pt>
                <c:pt idx="11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7F-4519-AC46-19F420B409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4642976"/>
        <c:axId val="434641992"/>
        <c:axId val="779229224"/>
      </c:bar3DChart>
      <c:catAx>
        <c:axId val="43464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434641992"/>
        <c:crosses val="autoZero"/>
        <c:auto val="0"/>
        <c:lblAlgn val="ctr"/>
        <c:lblOffset val="100"/>
        <c:noMultiLvlLbl val="0"/>
      </c:catAx>
      <c:valAx>
        <c:axId val="434641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9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434642976"/>
        <c:crosses val="autoZero"/>
        <c:crossBetween val="between"/>
      </c:valAx>
      <c:serAx>
        <c:axId val="7792292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9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641992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9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  <a:prstDash val="lgDashDotDot"/>
        </a:ln>
        <a:effectLst/>
        <a:sp3d/>
      </c:spPr>
    </c:sideWall>
    <c:backWall>
      <c:thickness val="0"/>
      <c:spPr>
        <a:noFill/>
        <a:ln>
          <a:noFill/>
          <a:prstDash val="lgDashDotDot"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107856998164339E-2"/>
          <c:y val="1.6715713769121929E-2"/>
          <c:w val="0.94498944339214819"/>
          <c:h val="0.8786625194793541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0" rIns="9144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Sheet1!$A$2:$A$25</c:f>
              <c:numCache>
                <c:formatCode>mmm\-yy</c:formatCode>
                <c:ptCount val="24"/>
                <c:pt idx="0">
                  <c:v>44105</c:v>
                </c:pt>
                <c:pt idx="1">
                  <c:v>44136</c:v>
                </c:pt>
                <c:pt idx="2">
                  <c:v>44166</c:v>
                </c:pt>
                <c:pt idx="3">
                  <c:v>44197</c:v>
                </c:pt>
                <c:pt idx="4">
                  <c:v>44228</c:v>
                </c:pt>
                <c:pt idx="5">
                  <c:v>44256</c:v>
                </c:pt>
                <c:pt idx="6">
                  <c:v>44287</c:v>
                </c:pt>
                <c:pt idx="7">
                  <c:v>44317</c:v>
                </c:pt>
                <c:pt idx="8">
                  <c:v>44348</c:v>
                </c:pt>
                <c:pt idx="9">
                  <c:v>44378</c:v>
                </c:pt>
                <c:pt idx="10">
                  <c:v>44409</c:v>
                </c:pt>
                <c:pt idx="11">
                  <c:v>44440</c:v>
                </c:pt>
                <c:pt idx="12">
                  <c:v>44470</c:v>
                </c:pt>
                <c:pt idx="13">
                  <c:v>44501</c:v>
                </c:pt>
                <c:pt idx="14">
                  <c:v>44531</c:v>
                </c:pt>
                <c:pt idx="15">
                  <c:v>44562</c:v>
                </c:pt>
                <c:pt idx="16">
                  <c:v>44593</c:v>
                </c:pt>
                <c:pt idx="17">
                  <c:v>44621</c:v>
                </c:pt>
                <c:pt idx="18">
                  <c:v>44652</c:v>
                </c:pt>
                <c:pt idx="19">
                  <c:v>44682</c:v>
                </c:pt>
                <c:pt idx="20">
                  <c:v>44713</c:v>
                </c:pt>
                <c:pt idx="21">
                  <c:v>44743</c:v>
                </c:pt>
                <c:pt idx="22">
                  <c:v>44774</c:v>
                </c:pt>
                <c:pt idx="23">
                  <c:v>44805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344</c:v>
                </c:pt>
                <c:pt idx="1">
                  <c:v>399</c:v>
                </c:pt>
                <c:pt idx="2">
                  <c:v>614</c:v>
                </c:pt>
                <c:pt idx="3">
                  <c:v>1320</c:v>
                </c:pt>
                <c:pt idx="4">
                  <c:v>1336</c:v>
                </c:pt>
                <c:pt idx="5">
                  <c:v>1321</c:v>
                </c:pt>
                <c:pt idx="6">
                  <c:v>1328</c:v>
                </c:pt>
                <c:pt idx="7">
                  <c:v>1324</c:v>
                </c:pt>
                <c:pt idx="8">
                  <c:v>1320</c:v>
                </c:pt>
                <c:pt idx="9">
                  <c:v>1314</c:v>
                </c:pt>
                <c:pt idx="10">
                  <c:v>1288</c:v>
                </c:pt>
                <c:pt idx="11">
                  <c:v>1252</c:v>
                </c:pt>
                <c:pt idx="12">
                  <c:v>1255</c:v>
                </c:pt>
                <c:pt idx="13">
                  <c:v>1202</c:v>
                </c:pt>
                <c:pt idx="14">
                  <c:v>1120</c:v>
                </c:pt>
                <c:pt idx="15">
                  <c:v>1104</c:v>
                </c:pt>
                <c:pt idx="16">
                  <c:v>1039</c:v>
                </c:pt>
                <c:pt idx="17">
                  <c:v>939</c:v>
                </c:pt>
                <c:pt idx="18">
                  <c:v>824</c:v>
                </c:pt>
                <c:pt idx="19">
                  <c:v>732</c:v>
                </c:pt>
                <c:pt idx="20">
                  <c:v>621</c:v>
                </c:pt>
                <c:pt idx="21">
                  <c:v>595</c:v>
                </c:pt>
                <c:pt idx="22">
                  <c:v>574</c:v>
                </c:pt>
                <c:pt idx="23" formatCode="0">
                  <c:v>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8A-4D6D-A946-ABA47429C5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Chambers</c:v>
                </c:pt>
              </c:strCache>
            </c:strRef>
          </c:tx>
          <c:spPr>
            <a:solidFill>
              <a:srgbClr val="2E10B0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8288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Sheet1!$A$2:$A$25</c:f>
              <c:numCache>
                <c:formatCode>mmm\-yy</c:formatCode>
                <c:ptCount val="24"/>
                <c:pt idx="0">
                  <c:v>44105</c:v>
                </c:pt>
                <c:pt idx="1">
                  <c:v>44136</c:v>
                </c:pt>
                <c:pt idx="2">
                  <c:v>44166</c:v>
                </c:pt>
                <c:pt idx="3">
                  <c:v>44197</c:v>
                </c:pt>
                <c:pt idx="4">
                  <c:v>44228</c:v>
                </c:pt>
                <c:pt idx="5">
                  <c:v>44256</c:v>
                </c:pt>
                <c:pt idx="6">
                  <c:v>44287</c:v>
                </c:pt>
                <c:pt idx="7">
                  <c:v>44317</c:v>
                </c:pt>
                <c:pt idx="8">
                  <c:v>44348</c:v>
                </c:pt>
                <c:pt idx="9">
                  <c:v>44378</c:v>
                </c:pt>
                <c:pt idx="10">
                  <c:v>44409</c:v>
                </c:pt>
                <c:pt idx="11">
                  <c:v>44440</c:v>
                </c:pt>
                <c:pt idx="12">
                  <c:v>44470</c:v>
                </c:pt>
                <c:pt idx="13">
                  <c:v>44501</c:v>
                </c:pt>
                <c:pt idx="14">
                  <c:v>44531</c:v>
                </c:pt>
                <c:pt idx="15">
                  <c:v>44562</c:v>
                </c:pt>
                <c:pt idx="16">
                  <c:v>44593</c:v>
                </c:pt>
                <c:pt idx="17">
                  <c:v>44621</c:v>
                </c:pt>
                <c:pt idx="18">
                  <c:v>44652</c:v>
                </c:pt>
                <c:pt idx="19">
                  <c:v>44682</c:v>
                </c:pt>
                <c:pt idx="20">
                  <c:v>44713</c:v>
                </c:pt>
                <c:pt idx="21">
                  <c:v>44743</c:v>
                </c:pt>
                <c:pt idx="22">
                  <c:v>44774</c:v>
                </c:pt>
                <c:pt idx="23">
                  <c:v>44805</c:v>
                </c:pt>
              </c:numCache>
            </c:num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1308</c:v>
                </c:pt>
                <c:pt idx="1">
                  <c:v>1313</c:v>
                </c:pt>
                <c:pt idx="2">
                  <c:v>1298</c:v>
                </c:pt>
                <c:pt idx="3">
                  <c:v>1290</c:v>
                </c:pt>
                <c:pt idx="4">
                  <c:v>1283</c:v>
                </c:pt>
                <c:pt idx="5">
                  <c:v>1264</c:v>
                </c:pt>
                <c:pt idx="6">
                  <c:v>1248</c:v>
                </c:pt>
                <c:pt idx="7">
                  <c:v>1228</c:v>
                </c:pt>
                <c:pt idx="8">
                  <c:v>1212</c:v>
                </c:pt>
                <c:pt idx="9">
                  <c:v>1199</c:v>
                </c:pt>
                <c:pt idx="10">
                  <c:v>1191</c:v>
                </c:pt>
                <c:pt idx="11">
                  <c:v>1197</c:v>
                </c:pt>
                <c:pt idx="12">
                  <c:v>1194</c:v>
                </c:pt>
                <c:pt idx="13">
                  <c:v>1182</c:v>
                </c:pt>
                <c:pt idx="14">
                  <c:v>1181</c:v>
                </c:pt>
                <c:pt idx="15">
                  <c:v>1193</c:v>
                </c:pt>
                <c:pt idx="16">
                  <c:v>1179</c:v>
                </c:pt>
                <c:pt idx="17">
                  <c:v>1195</c:v>
                </c:pt>
                <c:pt idx="18">
                  <c:v>1219</c:v>
                </c:pt>
                <c:pt idx="19">
                  <c:v>1216</c:v>
                </c:pt>
                <c:pt idx="20">
                  <c:v>1209</c:v>
                </c:pt>
                <c:pt idx="21">
                  <c:v>1224</c:v>
                </c:pt>
                <c:pt idx="22">
                  <c:v>1235</c:v>
                </c:pt>
                <c:pt idx="23">
                  <c:v>1247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B4-41E0-80B0-C46F1D1781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SPU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8288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Sheet1!$A$2:$A$25</c:f>
              <c:numCache>
                <c:formatCode>mmm\-yy</c:formatCode>
                <c:ptCount val="24"/>
                <c:pt idx="0">
                  <c:v>44105</c:v>
                </c:pt>
                <c:pt idx="1">
                  <c:v>44136</c:v>
                </c:pt>
                <c:pt idx="2">
                  <c:v>44166</c:v>
                </c:pt>
                <c:pt idx="3">
                  <c:v>44197</c:v>
                </c:pt>
                <c:pt idx="4">
                  <c:v>44228</c:v>
                </c:pt>
                <c:pt idx="5">
                  <c:v>44256</c:v>
                </c:pt>
                <c:pt idx="6">
                  <c:v>44287</c:v>
                </c:pt>
                <c:pt idx="7">
                  <c:v>44317</c:v>
                </c:pt>
                <c:pt idx="8">
                  <c:v>44348</c:v>
                </c:pt>
                <c:pt idx="9">
                  <c:v>44378</c:v>
                </c:pt>
                <c:pt idx="10">
                  <c:v>44409</c:v>
                </c:pt>
                <c:pt idx="11">
                  <c:v>44440</c:v>
                </c:pt>
                <c:pt idx="12">
                  <c:v>44470</c:v>
                </c:pt>
                <c:pt idx="13">
                  <c:v>44501</c:v>
                </c:pt>
                <c:pt idx="14">
                  <c:v>44531</c:v>
                </c:pt>
                <c:pt idx="15">
                  <c:v>44562</c:v>
                </c:pt>
                <c:pt idx="16">
                  <c:v>44593</c:v>
                </c:pt>
                <c:pt idx="17">
                  <c:v>44621</c:v>
                </c:pt>
                <c:pt idx="18">
                  <c:v>44652</c:v>
                </c:pt>
                <c:pt idx="19">
                  <c:v>44682</c:v>
                </c:pt>
                <c:pt idx="20">
                  <c:v>44713</c:v>
                </c:pt>
                <c:pt idx="21">
                  <c:v>44743</c:v>
                </c:pt>
                <c:pt idx="22">
                  <c:v>44774</c:v>
                </c:pt>
                <c:pt idx="23">
                  <c:v>44805</c:v>
                </c:pt>
              </c:numCache>
            </c:numRef>
          </c:cat>
          <c:val>
            <c:numRef>
              <c:f>Sheet1!$D$2:$D$25</c:f>
              <c:numCache>
                <c:formatCode>General</c:formatCode>
                <c:ptCount val="24"/>
                <c:pt idx="0">
                  <c:v>1429</c:v>
                </c:pt>
                <c:pt idx="1">
                  <c:v>1468</c:v>
                </c:pt>
                <c:pt idx="2">
                  <c:v>1481</c:v>
                </c:pt>
                <c:pt idx="3">
                  <c:v>1504</c:v>
                </c:pt>
                <c:pt idx="4">
                  <c:v>1535</c:v>
                </c:pt>
                <c:pt idx="5">
                  <c:v>1554</c:v>
                </c:pt>
                <c:pt idx="6">
                  <c:v>1577</c:v>
                </c:pt>
                <c:pt idx="7">
                  <c:v>1570</c:v>
                </c:pt>
                <c:pt idx="8">
                  <c:v>1557</c:v>
                </c:pt>
                <c:pt idx="9">
                  <c:v>1553</c:v>
                </c:pt>
                <c:pt idx="10">
                  <c:v>1570</c:v>
                </c:pt>
                <c:pt idx="11">
                  <c:v>1586</c:v>
                </c:pt>
                <c:pt idx="12">
                  <c:v>1618</c:v>
                </c:pt>
                <c:pt idx="13">
                  <c:v>1650</c:v>
                </c:pt>
                <c:pt idx="14">
                  <c:v>1708</c:v>
                </c:pt>
                <c:pt idx="15">
                  <c:v>1682</c:v>
                </c:pt>
                <c:pt idx="16">
                  <c:v>1712</c:v>
                </c:pt>
                <c:pt idx="17">
                  <c:v>1761</c:v>
                </c:pt>
                <c:pt idx="18">
                  <c:v>1813</c:v>
                </c:pt>
                <c:pt idx="19">
                  <c:v>1858</c:v>
                </c:pt>
                <c:pt idx="20">
                  <c:v>1974</c:v>
                </c:pt>
                <c:pt idx="21">
                  <c:v>1965</c:v>
                </c:pt>
                <c:pt idx="22">
                  <c:v>1979</c:v>
                </c:pt>
                <c:pt idx="23">
                  <c:v>1997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E2B4-41E0-80B0-C46F1D178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694200096"/>
        <c:axId val="694194848"/>
        <c:axId val="568004864"/>
      </c:bar3DChart>
      <c:dateAx>
        <c:axId val="69420009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94194848"/>
        <c:crosses val="autoZero"/>
        <c:auto val="1"/>
        <c:lblOffset val="100"/>
        <c:baseTimeUnit val="months"/>
      </c:dateAx>
      <c:valAx>
        <c:axId val="69419484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94200096"/>
        <c:crosses val="autoZero"/>
        <c:crossBetween val="between"/>
      </c:valAx>
      <c:serAx>
        <c:axId val="5680048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94194848"/>
        <c:crosses val="autoZero"/>
      </c:serAx>
      <c:spPr>
        <a:noFill/>
        <a:ln>
          <a:solidFill>
            <a:schemeClr val="bg1">
              <a:lumMod val="95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39445025237706405"/>
          <c:y val="1.3729465035538955E-2"/>
          <c:w val="0.21003853005239673"/>
          <c:h val="7.88619030227705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112639435695537"/>
          <c:y val="0.13421727359829985"/>
          <c:w val="0.39671432086614167"/>
          <c:h val="0.802046696640973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Compensated SPU Cases</c:v>
                </c:pt>
              </c:strCache>
            </c:strRef>
          </c:tx>
          <c:spPr>
            <a:ln>
              <a:solidFill>
                <a:srgbClr val="220F37"/>
              </a:solidFill>
            </a:ln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220F3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42-4A9C-B814-15456FF6D0F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220F3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42-4A9C-B814-15456FF6D0F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220F3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842-4A9C-B814-15456FF6D0F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220F3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842-4A9C-B814-15456FF6D0F0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220F3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842-4A9C-B814-15456FF6D0F0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220F3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842-4A9C-B814-15456FF6D0F0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220F3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842-4A9C-B814-15456FF6D0F0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220F3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842-4A9C-B814-15456FF6D0F0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220F3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842-4A9C-B814-15456FF6D0F0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220F3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842-4A9C-B814-15456FF6D0F0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220F3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842-4A9C-B814-15456FF6D0F0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42-4A9C-B814-15456FF6D0F0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42-4A9C-B814-15456FF6D0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9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SIRVA</c:v>
                </c:pt>
                <c:pt idx="1">
                  <c:v>GBS</c:v>
                </c:pt>
                <c:pt idx="2">
                  <c:v>Brach N.</c:v>
                </c:pt>
                <c:pt idx="3">
                  <c:v>Intussuspection</c:v>
                </c:pt>
                <c:pt idx="4">
                  <c:v>Syncope</c:v>
                </c:pt>
                <c:pt idx="5">
                  <c:v>Inj. Site Injury</c:v>
                </c:pt>
                <c:pt idx="6">
                  <c:v>ITP</c:v>
                </c:pt>
                <c:pt idx="7">
                  <c:v>Encephalopathy</c:v>
                </c:pt>
                <c:pt idx="8">
                  <c:v>Dis. Viremia</c:v>
                </c:pt>
                <c:pt idx="9">
                  <c:v>Anaphylaxis</c:v>
                </c:pt>
                <c:pt idx="10">
                  <c:v>Misc.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1650</c:v>
                </c:pt>
                <c:pt idx="1">
                  <c:v>275</c:v>
                </c:pt>
                <c:pt idx="2">
                  <c:v>24</c:v>
                </c:pt>
                <c:pt idx="3">
                  <c:v>8</c:v>
                </c:pt>
                <c:pt idx="4">
                  <c:v>9</c:v>
                </c:pt>
                <c:pt idx="5">
                  <c:v>17</c:v>
                </c:pt>
                <c:pt idx="6">
                  <c:v>6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5842-4A9C-B814-15456FF6D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4389312664041993"/>
          <c:y val="4.9284984424171931E-2"/>
          <c:w val="0.12434140874392551"/>
          <c:h val="0.409251607412853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9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90" baseline="0">
          <a:solidFill>
            <a:schemeClr val="bg1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aseline="0" dirty="0">
                <a:solidFill>
                  <a:schemeClr val="bg1"/>
                </a:solidFill>
                <a:latin typeface="Arial" panose="020B0604020202020204" pitchFamily="34" charset="0"/>
              </a:rPr>
              <a:t>Comparison: FY 2020 to FY 2022</a:t>
            </a:r>
          </a:p>
        </c:rich>
      </c:tx>
      <c:layout>
        <c:manualLayout>
          <c:xMode val="edge"/>
          <c:yMode val="edge"/>
          <c:x val="0.22330856299212601"/>
          <c:y val="7.94206111294861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2022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220F37"/>
              </a:solidFill>
            </a:ln>
            <a:effectLst/>
            <a:sp3d>
              <a:contourClr>
                <a:srgbClr val="220F37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  <c:pt idx="6">
                  <c:v>April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August</c:v>
                </c:pt>
                <c:pt idx="11">
                  <c:v>September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93</c:v>
                </c:pt>
                <c:pt idx="1">
                  <c:v>103</c:v>
                </c:pt>
                <c:pt idx="2">
                  <c:v>98</c:v>
                </c:pt>
                <c:pt idx="3">
                  <c:v>90</c:v>
                </c:pt>
                <c:pt idx="4">
                  <c:v>115</c:v>
                </c:pt>
                <c:pt idx="5">
                  <c:v>122</c:v>
                </c:pt>
                <c:pt idx="6">
                  <c:v>107</c:v>
                </c:pt>
                <c:pt idx="7">
                  <c:v>109</c:v>
                </c:pt>
                <c:pt idx="8">
                  <c:v>94</c:v>
                </c:pt>
                <c:pt idx="9">
                  <c:v>83</c:v>
                </c:pt>
                <c:pt idx="10">
                  <c:v>126</c:v>
                </c:pt>
                <c:pt idx="11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0D-4CBA-87AB-5C607146B4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2021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220F37"/>
              </a:solidFill>
            </a:ln>
            <a:effectLst/>
            <a:sp3d>
              <a:contourClr>
                <a:srgbClr val="220F37"/>
              </a:contourClr>
            </a:sp3d>
          </c:spPr>
          <c:invertIfNegative val="0"/>
          <c:cat>
            <c:strRef>
              <c:f>Sheet1!$A$2:$A$13</c:f>
              <c:strCache>
                <c:ptCount val="12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  <c:pt idx="6">
                  <c:v>April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August</c:v>
                </c:pt>
                <c:pt idx="11">
                  <c:v>September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76</c:v>
                </c:pt>
                <c:pt idx="1">
                  <c:v>58</c:v>
                </c:pt>
                <c:pt idx="2">
                  <c:v>83</c:v>
                </c:pt>
                <c:pt idx="3">
                  <c:v>73</c:v>
                </c:pt>
                <c:pt idx="4">
                  <c:v>83</c:v>
                </c:pt>
                <c:pt idx="5">
                  <c:v>95</c:v>
                </c:pt>
                <c:pt idx="6">
                  <c:v>87</c:v>
                </c:pt>
                <c:pt idx="7">
                  <c:v>93</c:v>
                </c:pt>
                <c:pt idx="8">
                  <c:v>95</c:v>
                </c:pt>
                <c:pt idx="9">
                  <c:v>84</c:v>
                </c:pt>
                <c:pt idx="10">
                  <c:v>89</c:v>
                </c:pt>
                <c:pt idx="11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0D-4CBA-87AB-5C607146B45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2020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220F37"/>
              </a:solidFill>
            </a:ln>
            <a:effectLst/>
            <a:sp3d>
              <a:contourClr>
                <a:srgbClr val="220F37"/>
              </a:contourClr>
            </a:sp3d>
          </c:spPr>
          <c:invertIfNegative val="0"/>
          <c:cat>
            <c:strRef>
              <c:f>Sheet1!$A$2:$A$13</c:f>
              <c:strCache>
                <c:ptCount val="12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  <c:pt idx="6">
                  <c:v>April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August</c:v>
                </c:pt>
                <c:pt idx="11">
                  <c:v>September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63</c:v>
                </c:pt>
                <c:pt idx="1">
                  <c:v>69</c:v>
                </c:pt>
                <c:pt idx="2">
                  <c:v>63</c:v>
                </c:pt>
                <c:pt idx="3">
                  <c:v>72</c:v>
                </c:pt>
                <c:pt idx="4">
                  <c:v>73</c:v>
                </c:pt>
                <c:pt idx="5">
                  <c:v>93</c:v>
                </c:pt>
                <c:pt idx="6">
                  <c:v>75</c:v>
                </c:pt>
                <c:pt idx="7">
                  <c:v>78</c:v>
                </c:pt>
                <c:pt idx="8">
                  <c:v>80</c:v>
                </c:pt>
                <c:pt idx="9">
                  <c:v>91</c:v>
                </c:pt>
                <c:pt idx="10">
                  <c:v>93</c:v>
                </c:pt>
                <c:pt idx="1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47-4B93-9065-B3F0124DD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4642976"/>
        <c:axId val="434641992"/>
        <c:axId val="779229224"/>
      </c:bar3DChart>
      <c:catAx>
        <c:axId val="43464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434641992"/>
        <c:crosses val="autoZero"/>
        <c:auto val="1"/>
        <c:lblAlgn val="ctr"/>
        <c:lblOffset val="100"/>
        <c:noMultiLvlLbl val="0"/>
      </c:catAx>
      <c:valAx>
        <c:axId val="434641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642976"/>
        <c:crosses val="autoZero"/>
        <c:crossBetween val="between"/>
      </c:valAx>
      <c:serAx>
        <c:axId val="7792292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434641992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1236343503937"/>
          <c:y val="0.87983796415690974"/>
          <c:w val="0.32216227854330709"/>
          <c:h val="4.40584993974693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8741818237037007E-2"/>
          <c:y val="2.7989581482725203E-2"/>
          <c:w val="0.93292877492991344"/>
          <c:h val="0.9239868594414133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Decisions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220F37"/>
              </a:solidFill>
            </a:ln>
            <a:effectLst/>
            <a:sp3d>
              <a:contourClr>
                <a:srgbClr val="220F37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FY 2017</c:v>
                </c:pt>
                <c:pt idx="1">
                  <c:v>FY 2018</c:v>
                </c:pt>
                <c:pt idx="2">
                  <c:v>FY 2019</c:v>
                </c:pt>
                <c:pt idx="3">
                  <c:v>FY 2020</c:v>
                </c:pt>
                <c:pt idx="4">
                  <c:v>FY 2021</c:v>
                </c:pt>
                <c:pt idx="5">
                  <c:v>FY 2022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821</c:v>
                </c:pt>
                <c:pt idx="1">
                  <c:v>648</c:v>
                </c:pt>
                <c:pt idx="2">
                  <c:v>711</c:v>
                </c:pt>
                <c:pt idx="3">
                  <c:v>793</c:v>
                </c:pt>
                <c:pt idx="4">
                  <c:v>839</c:v>
                </c:pt>
                <c:pt idx="5">
                  <c:v>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2F-448D-B4CB-81096B20C3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664113448"/>
        <c:axId val="664112464"/>
        <c:axId val="401910064"/>
      </c:bar3DChart>
      <c:catAx>
        <c:axId val="664113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64112464"/>
        <c:crosses val="autoZero"/>
        <c:auto val="1"/>
        <c:lblAlgn val="ctr"/>
        <c:lblOffset val="100"/>
        <c:noMultiLvlLbl val="1"/>
      </c:catAx>
      <c:valAx>
        <c:axId val="66411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64113448"/>
        <c:crosses val="autoZero"/>
        <c:crossBetween val="between"/>
      </c:valAx>
      <c:serAx>
        <c:axId val="401910064"/>
        <c:scaling>
          <c:orientation val="minMax"/>
        </c:scaling>
        <c:delete val="1"/>
        <c:axPos val="b"/>
        <c:majorTickMark val="out"/>
        <c:minorTickMark val="none"/>
        <c:tickLblPos val="nextTo"/>
        <c:crossAx val="66411246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baseline="0">
          <a:solidFill>
            <a:schemeClr val="bg1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71225070086588E-2"/>
          <c:y val="1.7121184970399547E-2"/>
          <c:w val="0.93292877492991344"/>
          <c:h val="0.828421454944546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Motions Filed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  <c:pt idx="6">
                  <c:v>April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August</c:v>
                </c:pt>
                <c:pt idx="11">
                  <c:v>September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114</c:v>
                </c:pt>
                <c:pt idx="1">
                  <c:v>90</c:v>
                </c:pt>
                <c:pt idx="2">
                  <c:v>94</c:v>
                </c:pt>
                <c:pt idx="3">
                  <c:v>82</c:v>
                </c:pt>
                <c:pt idx="4">
                  <c:v>69</c:v>
                </c:pt>
                <c:pt idx="5">
                  <c:v>137</c:v>
                </c:pt>
                <c:pt idx="6">
                  <c:v>83</c:v>
                </c:pt>
                <c:pt idx="7">
                  <c:v>81</c:v>
                </c:pt>
                <c:pt idx="8">
                  <c:v>115</c:v>
                </c:pt>
                <c:pt idx="9">
                  <c:v>91</c:v>
                </c:pt>
                <c:pt idx="10">
                  <c:v>67</c:v>
                </c:pt>
                <c:pt idx="11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2F-448D-B4CB-81096B20C3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Decisions Issued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B0F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  <c:pt idx="6">
                  <c:v>April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August</c:v>
                </c:pt>
                <c:pt idx="11">
                  <c:v>September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85</c:v>
                </c:pt>
                <c:pt idx="1">
                  <c:v>77</c:v>
                </c:pt>
                <c:pt idx="2">
                  <c:v>74</c:v>
                </c:pt>
                <c:pt idx="3">
                  <c:v>58</c:v>
                </c:pt>
                <c:pt idx="4">
                  <c:v>47</c:v>
                </c:pt>
                <c:pt idx="5">
                  <c:v>99</c:v>
                </c:pt>
                <c:pt idx="6">
                  <c:v>58</c:v>
                </c:pt>
                <c:pt idx="7">
                  <c:v>104</c:v>
                </c:pt>
                <c:pt idx="8">
                  <c:v>55</c:v>
                </c:pt>
                <c:pt idx="9">
                  <c:v>91</c:v>
                </c:pt>
                <c:pt idx="10">
                  <c:v>119</c:v>
                </c:pt>
                <c:pt idx="11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75A-4604-B9BA-BD865F42CB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Pending Motions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  <c:pt idx="6">
                  <c:v>April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August</c:v>
                </c:pt>
                <c:pt idx="11">
                  <c:v>September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212</c:v>
                </c:pt>
                <c:pt idx="1">
                  <c:v>225</c:v>
                </c:pt>
                <c:pt idx="2">
                  <c:v>245</c:v>
                </c:pt>
                <c:pt idx="3">
                  <c:v>269</c:v>
                </c:pt>
                <c:pt idx="4">
                  <c:v>291</c:v>
                </c:pt>
                <c:pt idx="5">
                  <c:v>331</c:v>
                </c:pt>
                <c:pt idx="6">
                  <c:v>356</c:v>
                </c:pt>
                <c:pt idx="7">
                  <c:v>333</c:v>
                </c:pt>
                <c:pt idx="8">
                  <c:v>393</c:v>
                </c:pt>
                <c:pt idx="9">
                  <c:v>393</c:v>
                </c:pt>
                <c:pt idx="10">
                  <c:v>341</c:v>
                </c:pt>
                <c:pt idx="11">
                  <c:v>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F0-4461-8D0B-BA8AB9D43C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64113448"/>
        <c:axId val="664112464"/>
      </c:lineChart>
      <c:catAx>
        <c:axId val="664113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64112464"/>
        <c:crosses val="autoZero"/>
        <c:auto val="1"/>
        <c:lblAlgn val="ctr"/>
        <c:lblOffset val="100"/>
        <c:noMultiLvlLbl val="1"/>
      </c:catAx>
      <c:valAx>
        <c:axId val="66411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64113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878858458372936"/>
          <c:y val="0.29816553174111715"/>
          <c:w val="0.20359884680574825"/>
          <c:h val="0.264554551563205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9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baseline="0">
          <a:solidFill>
            <a:schemeClr val="bg1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0.04619</cdr:x>
      <cdr:y>0.74684</cdr:y>
    </cdr:from>
    <cdr:to>
      <cdr:x>0.30204</cdr:x>
      <cdr:y>0.99957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94CD368-2A94-41D0-9432-5DA4AEFCA860}"/>
            </a:ext>
          </a:extLst>
        </cdr:cNvPr>
        <cdr:cNvSpPr txBox="1"/>
      </cdr:nvSpPr>
      <cdr:spPr>
        <a:xfrm xmlns:a="http://schemas.openxmlformats.org/drawingml/2006/main">
          <a:off x="552952" y="4145022"/>
          <a:ext cx="3062796" cy="1402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0.03947</cdr:x>
      <cdr:y>0.81676</cdr:y>
    </cdr:from>
    <cdr:to>
      <cdr:x>0.51077</cdr:x>
      <cdr:y>0.98151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13DC70-038F-4E92-8CF3-A98CF46C5619}"/>
            </a:ext>
          </a:extLst>
        </cdr:cNvPr>
        <cdr:cNvSpPr txBox="1"/>
      </cdr:nvSpPr>
      <cdr:spPr>
        <a:xfrm xmlns:a="http://schemas.openxmlformats.org/drawingml/2006/main">
          <a:off x="472485" y="4533089"/>
          <a:ext cx="5642043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200" dirty="0">
              <a:solidFill>
                <a:schemeClr val="bg1"/>
              </a:solidFill>
              <a:latin typeface="Arial" panose="020B0604020202020204" pitchFamily="34" charset="0"/>
            </a:rPr>
            <a:t>FY 2022: 3,838 Total Open Cases</a:t>
          </a:r>
        </a:p>
        <a:p xmlns:a="http://schemas.openxmlformats.org/drawingml/2006/main">
          <a:pPr algn="ctr"/>
          <a:r>
            <a:rPr lang="en-US" sz="2200" dirty="0">
              <a:solidFill>
                <a:schemeClr val="bg1"/>
              </a:solidFill>
              <a:latin typeface="Arial" panose="020B0604020202020204" pitchFamily="34" charset="0"/>
            </a:rPr>
            <a:t>(594 PAR   1,246 Chambers  1,997 SPU)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</cdr:x>
      <cdr:y>0.29678</cdr:y>
    </cdr:from>
    <cdr:to>
      <cdr:x>0.44156</cdr:x>
      <cdr:y>0.68348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" y="1974715"/>
          <a:ext cx="4589833" cy="2572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400" dirty="0">
            <a:solidFill>
              <a:schemeClr val="bg1">
                <a:lumMod val="9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0.08824</cdr:x>
      <cdr:y>0.11014</cdr:y>
    </cdr:from>
    <cdr:to>
      <cdr:x>0.3812</cdr:x>
      <cdr:y>0.93587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75822" y="664172"/>
          <a:ext cx="3571768" cy="4979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u="sng" dirty="0">
              <a:solidFill>
                <a:schemeClr val="bg1"/>
              </a:solidFill>
              <a:latin typeface="Arial" panose="020B0604020202020204" pitchFamily="34" charset="0"/>
            </a:rPr>
            <a:t>Number of Cases Compensated</a:t>
          </a:r>
          <a:r>
            <a:rPr lang="en-US" sz="1800" dirty="0">
              <a:solidFill>
                <a:schemeClr val="bg1"/>
              </a:solidFill>
              <a:latin typeface="Arial" panose="020B0604020202020204" pitchFamily="34" charset="0"/>
            </a:rPr>
            <a:t>:</a:t>
          </a:r>
        </a:p>
        <a:p xmlns:a="http://schemas.openxmlformats.org/drawingml/2006/main">
          <a:endParaRPr lang="en-US" sz="1000" dirty="0">
            <a:solidFill>
              <a:schemeClr val="bg1"/>
            </a:solidFill>
            <a:latin typeface="Arial" panose="020B0604020202020204" pitchFamily="34" charset="0"/>
          </a:endParaRPr>
        </a:p>
        <a:p xmlns:a="http://schemas.openxmlformats.org/drawingml/2006/main">
          <a:r>
            <a:rPr lang="en-US" sz="1700" dirty="0">
              <a:solidFill>
                <a:schemeClr val="bg1"/>
              </a:solidFill>
              <a:latin typeface="Arial" panose="020B0604020202020204" pitchFamily="34" charset="0"/>
            </a:rPr>
            <a:t>SIRVA . . . . . . . . . . .1,650 = 83%</a:t>
          </a:r>
        </a:p>
        <a:p xmlns:a="http://schemas.openxmlformats.org/drawingml/2006/main">
          <a:endParaRPr lang="en-US" sz="900" dirty="0">
            <a:solidFill>
              <a:schemeClr val="bg1"/>
            </a:solidFill>
            <a:latin typeface="Arial" panose="020B0604020202020204" pitchFamily="34" charset="0"/>
          </a:endParaRPr>
        </a:p>
        <a:p xmlns:a="http://schemas.openxmlformats.org/drawingml/2006/main">
          <a:r>
            <a:rPr lang="en-US" sz="1700" dirty="0">
              <a:solidFill>
                <a:schemeClr val="bg1"/>
              </a:solidFill>
              <a:latin typeface="Arial" panose="020B0604020202020204" pitchFamily="34" charset="0"/>
            </a:rPr>
            <a:t>GBS . . . . . . . . . . . . . 275 = 14%</a:t>
          </a:r>
        </a:p>
        <a:p xmlns:a="http://schemas.openxmlformats.org/drawingml/2006/main">
          <a:endParaRPr lang="en-US" sz="900" dirty="0">
            <a:solidFill>
              <a:schemeClr val="bg1"/>
            </a:solidFill>
            <a:latin typeface="Arial" panose="020B0604020202020204" pitchFamily="34" charset="0"/>
          </a:endParaRPr>
        </a:p>
        <a:p xmlns:a="http://schemas.openxmlformats.org/drawingml/2006/main">
          <a:r>
            <a:rPr lang="en-US" sz="1700" dirty="0">
              <a:solidFill>
                <a:schemeClr val="bg1"/>
              </a:solidFill>
              <a:latin typeface="Arial" panose="020B0604020202020204" pitchFamily="34" charset="0"/>
            </a:rPr>
            <a:t>Brachial Neuritis . . .  24</a:t>
          </a:r>
        </a:p>
        <a:p xmlns:a="http://schemas.openxmlformats.org/drawingml/2006/main">
          <a:endParaRPr lang="en-US" sz="900" dirty="0">
            <a:solidFill>
              <a:schemeClr val="bg1"/>
            </a:solidFill>
            <a:latin typeface="Arial" panose="020B0604020202020204" pitchFamily="34" charset="0"/>
          </a:endParaRPr>
        </a:p>
        <a:p xmlns:a="http://schemas.openxmlformats.org/drawingml/2006/main">
          <a:r>
            <a:rPr lang="en-US" sz="1700" dirty="0">
              <a:solidFill>
                <a:schemeClr val="bg1"/>
              </a:solidFill>
              <a:latin typeface="Arial" panose="020B0604020202020204" pitchFamily="34" charset="0"/>
            </a:rPr>
            <a:t>Intussusception . . . .  8</a:t>
          </a:r>
        </a:p>
        <a:p xmlns:a="http://schemas.openxmlformats.org/drawingml/2006/main">
          <a:endParaRPr lang="en-US" sz="900" dirty="0">
            <a:solidFill>
              <a:schemeClr val="bg1"/>
            </a:solidFill>
            <a:latin typeface="Arial" panose="020B0604020202020204" pitchFamily="34" charset="0"/>
          </a:endParaRPr>
        </a:p>
        <a:p xmlns:a="http://schemas.openxmlformats.org/drawingml/2006/main">
          <a:r>
            <a:rPr lang="en-US" sz="1700" dirty="0">
              <a:solidFill>
                <a:schemeClr val="bg1"/>
              </a:solidFill>
              <a:latin typeface="Arial" panose="020B0604020202020204" pitchFamily="34" charset="0"/>
            </a:rPr>
            <a:t>Syncope . . . . . . . . . . 9</a:t>
          </a:r>
        </a:p>
        <a:p xmlns:a="http://schemas.openxmlformats.org/drawingml/2006/main">
          <a:endParaRPr lang="en-US" sz="900" dirty="0">
            <a:solidFill>
              <a:schemeClr val="bg1"/>
            </a:solidFill>
            <a:latin typeface="Arial" panose="020B0604020202020204" pitchFamily="34" charset="0"/>
          </a:endParaRPr>
        </a:p>
        <a:p xmlns:a="http://schemas.openxmlformats.org/drawingml/2006/main">
          <a:r>
            <a:rPr lang="en-US" sz="1700" dirty="0">
              <a:solidFill>
                <a:schemeClr val="bg1"/>
              </a:solidFill>
              <a:latin typeface="Arial" panose="020B0604020202020204" pitchFamily="34" charset="0"/>
            </a:rPr>
            <a:t>Inj. Site Injury . . . . . .17</a:t>
          </a:r>
        </a:p>
        <a:p xmlns:a="http://schemas.openxmlformats.org/drawingml/2006/main">
          <a:endParaRPr lang="en-US" sz="900" dirty="0">
            <a:solidFill>
              <a:schemeClr val="bg1"/>
            </a:solidFill>
            <a:latin typeface="Arial" panose="020B0604020202020204" pitchFamily="34" charset="0"/>
          </a:endParaRPr>
        </a:p>
        <a:p xmlns:a="http://schemas.openxmlformats.org/drawingml/2006/main">
          <a:r>
            <a:rPr lang="en-US" sz="1700" dirty="0">
              <a:solidFill>
                <a:schemeClr val="bg1"/>
              </a:solidFill>
              <a:latin typeface="Arial" panose="020B0604020202020204" pitchFamily="34" charset="0"/>
            </a:rPr>
            <a:t>ITP . . . . . . . . . . . . . .  6</a:t>
          </a:r>
        </a:p>
        <a:p xmlns:a="http://schemas.openxmlformats.org/drawingml/2006/main">
          <a:endParaRPr lang="en-US" sz="900" dirty="0">
            <a:solidFill>
              <a:schemeClr val="bg1"/>
            </a:solidFill>
            <a:latin typeface="Arial" panose="020B0604020202020204" pitchFamily="34" charset="0"/>
          </a:endParaRPr>
        </a:p>
        <a:p xmlns:a="http://schemas.openxmlformats.org/drawingml/2006/main">
          <a:r>
            <a:rPr lang="en-US" sz="1700" dirty="0">
              <a:solidFill>
                <a:schemeClr val="bg1"/>
              </a:solidFill>
              <a:latin typeface="Arial" panose="020B0604020202020204" pitchFamily="34" charset="0"/>
            </a:rPr>
            <a:t>Encephalopathy . . . . .1</a:t>
          </a:r>
        </a:p>
        <a:p xmlns:a="http://schemas.openxmlformats.org/drawingml/2006/main">
          <a:endParaRPr lang="en-US" sz="900" dirty="0">
            <a:solidFill>
              <a:schemeClr val="bg1"/>
            </a:solidFill>
            <a:latin typeface="Arial" panose="020B0604020202020204" pitchFamily="34" charset="0"/>
          </a:endParaRPr>
        </a:p>
        <a:p xmlns:a="http://schemas.openxmlformats.org/drawingml/2006/main">
          <a:r>
            <a:rPr lang="en-US" sz="1700" dirty="0">
              <a:solidFill>
                <a:schemeClr val="bg1"/>
              </a:solidFill>
              <a:latin typeface="Arial" panose="020B0604020202020204" pitchFamily="34" charset="0"/>
            </a:rPr>
            <a:t>Dis. Viremia . . . . . . . . 1</a:t>
          </a:r>
        </a:p>
        <a:p xmlns:a="http://schemas.openxmlformats.org/drawingml/2006/main">
          <a:endParaRPr lang="en-US" sz="900" dirty="0">
            <a:solidFill>
              <a:schemeClr val="bg1"/>
            </a:solidFill>
            <a:latin typeface="Arial" panose="020B0604020202020204" pitchFamily="34" charset="0"/>
          </a:endParaRPr>
        </a:p>
        <a:p xmlns:a="http://schemas.openxmlformats.org/drawingml/2006/main">
          <a:r>
            <a:rPr lang="en-US" sz="1700" dirty="0">
              <a:solidFill>
                <a:schemeClr val="bg1"/>
              </a:solidFill>
              <a:latin typeface="Arial" panose="020B0604020202020204" pitchFamily="34" charset="0"/>
            </a:rPr>
            <a:t>Anaphylaxis . . . . . . . . 3</a:t>
          </a:r>
        </a:p>
        <a:p xmlns:a="http://schemas.openxmlformats.org/drawingml/2006/main">
          <a:endParaRPr lang="en-US" sz="900" dirty="0">
            <a:solidFill>
              <a:schemeClr val="bg1"/>
            </a:solidFill>
            <a:latin typeface="Arial" panose="020B0604020202020204" pitchFamily="34" charset="0"/>
          </a:endParaRPr>
        </a:p>
        <a:p xmlns:a="http://schemas.openxmlformats.org/drawingml/2006/main">
          <a:r>
            <a:rPr lang="en-US" sz="1700" dirty="0">
              <a:solidFill>
                <a:schemeClr val="bg1"/>
              </a:solidFill>
              <a:latin typeface="Arial" panose="020B0604020202020204" pitchFamily="34" charset="0"/>
            </a:rPr>
            <a:t>Misc. . . . . . . . . . . . . . .3</a:t>
          </a:r>
        </a:p>
      </cdr:txBody>
    </cdr:sp>
  </cdr:relSizeAnchor>
  <cdr:relSizeAnchor xmlns:cdr="http://schemas.openxmlformats.org/drawingml/2006/chartDrawing">
    <cdr:from>
      <cdr:x>0.40473</cdr:x>
      <cdr:y>0.95028</cdr:y>
    </cdr:from>
    <cdr:to>
      <cdr:x>1</cdr:x>
      <cdr:y>0.99621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632216" y="5730662"/>
          <a:ext cx="725756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chemeClr val="bg1"/>
              </a:solidFill>
              <a:latin typeface="Arial" panose="020B0604020202020204" pitchFamily="34" charset="0"/>
            </a:rPr>
            <a:t>             Data is approximate and is provided by the Office of Special Masters as of September 30, 2022.</a:t>
          </a:r>
        </a:p>
      </cdr:txBody>
    </cdr:sp>
  </cdr:relSizeAnchor>
  <cdr:relSizeAnchor xmlns:cdr="http://schemas.openxmlformats.org/drawingml/2006/chartDrawing">
    <cdr:from>
      <cdr:x>0.82582</cdr:x>
      <cdr:y>0.74049</cdr:y>
    </cdr:from>
    <cdr:to>
      <cdr:x>0.98152</cdr:x>
      <cdr:y>0.89212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1DF8DEE9-3F25-424D-996F-DE197ED8A4DD}"/>
            </a:ext>
          </a:extLst>
        </cdr:cNvPr>
        <cdr:cNvSpPr txBox="1"/>
      </cdr:nvSpPr>
      <cdr:spPr>
        <a:xfrm xmlns:a="http://schemas.openxmlformats.org/drawingml/2006/main">
          <a:off x="10068338" y="4465529"/>
          <a:ext cx="1898373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>
            <a:spcBef>
              <a:spcPts val="600"/>
            </a:spcBef>
          </a:pPr>
          <a:r>
            <a:rPr lang="en-US" sz="1470" u="sng" dirty="0">
              <a:solidFill>
                <a:schemeClr val="bg1"/>
              </a:solidFill>
              <a:latin typeface="Arial" panose="020B0604020202020204" pitchFamily="34" charset="0"/>
            </a:rPr>
            <a:t>SIRVA Increased</a:t>
          </a:r>
        </a:p>
        <a:p xmlns:a="http://schemas.openxmlformats.org/drawingml/2006/main">
          <a:pPr algn="ctr">
            <a:spcBef>
              <a:spcPts val="600"/>
            </a:spcBef>
          </a:pPr>
          <a:r>
            <a:rPr lang="en-US" sz="1470" dirty="0">
              <a:solidFill>
                <a:schemeClr val="bg1"/>
              </a:solidFill>
              <a:latin typeface="Arial" panose="020B0604020202020204" pitchFamily="34" charset="0"/>
            </a:rPr>
            <a:t>76% in FY 2021</a:t>
          </a:r>
        </a:p>
        <a:p xmlns:a="http://schemas.openxmlformats.org/drawingml/2006/main">
          <a:pPr algn="ctr"/>
          <a:r>
            <a:rPr lang="en-US" sz="1470" dirty="0">
              <a:solidFill>
                <a:schemeClr val="bg1"/>
              </a:solidFill>
              <a:latin typeface="Arial" panose="020B0604020202020204" pitchFamily="34" charset="0"/>
            </a:rPr>
            <a:t>83% in FY 2022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0.11893</cdr:x>
      <cdr:y>0.75643</cdr:y>
    </cdr:from>
    <cdr:to>
      <cdr:x>0.37879</cdr:x>
      <cdr:y>0.91294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C9B3728-0AD6-4534-B2E8-1C09A43A8DE2}"/>
            </a:ext>
          </a:extLst>
        </cdr:cNvPr>
        <cdr:cNvSpPr txBox="1"/>
      </cdr:nvSpPr>
      <cdr:spPr>
        <a:xfrm xmlns:a="http://schemas.openxmlformats.org/drawingml/2006/main">
          <a:off x="1190441" y="4419598"/>
          <a:ext cx="260115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FY 2022 Total = 956</a:t>
          </a:r>
        </a:p>
        <a:p xmlns:a="http://schemas.openxmlformats.org/drawingml/2006/main">
          <a:pPr algn="ctr"/>
          <a:endParaRPr lang="en-US" sz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ctr"/>
          <a:r>
            <a:rPr lang="en-US" sz="1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Increased by 14% </a:t>
          </a:r>
          <a:endParaRPr lang="en-US" sz="18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39753-996F-45B8-83FF-4BCFFED0523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7BAB0-FAF3-4AE3-B48E-EA74F35AF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76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1A0C-9E0C-4367-91BE-0986834DB3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EE71-0FD9-4B36-97DE-81133EDB2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5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1A0C-9E0C-4367-91BE-0986834DB3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EE71-0FD9-4B36-97DE-81133EDB2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1A0C-9E0C-4367-91BE-0986834DB3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EE71-0FD9-4B36-97DE-81133EDB2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8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1A0C-9E0C-4367-91BE-0986834DB3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EE71-0FD9-4B36-97DE-81133EDB2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4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1A0C-9E0C-4367-91BE-0986834DB3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EE71-0FD9-4B36-97DE-81133EDB2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1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1A0C-9E0C-4367-91BE-0986834DB3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EE71-0FD9-4B36-97DE-81133EDB2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5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1A0C-9E0C-4367-91BE-0986834DB3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EE71-0FD9-4B36-97DE-81133EDB2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1A0C-9E0C-4367-91BE-0986834DB3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EE71-0FD9-4B36-97DE-81133EDB2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4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1A0C-9E0C-4367-91BE-0986834DB3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EE71-0FD9-4B36-97DE-81133EDB2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7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1A0C-9E0C-4367-91BE-0986834DB3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EE71-0FD9-4B36-97DE-81133EDB2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1A0C-9E0C-4367-91BE-0986834DB3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EE71-0FD9-4B36-97DE-81133EDB2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2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5">
                <a:lumMod val="67000"/>
              </a:schemeClr>
            </a:gs>
            <a:gs pos="0">
              <a:schemeClr val="accent5">
                <a:lumMod val="67000"/>
              </a:schemeClr>
            </a:gs>
            <a:gs pos="0">
              <a:srgbClr val="220F37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11A0C-9E0C-4367-91BE-0986834DB3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2EE71-0FD9-4B36-97DE-81133EDB2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1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ted_States_Court_of_Federal_Claim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709DBA-F0DF-4CD2-9D08-9C7407F081F2}"/>
              </a:ext>
            </a:extLst>
          </p:cNvPr>
          <p:cNvSpPr txBox="1"/>
          <p:nvPr/>
        </p:nvSpPr>
        <p:spPr>
          <a:xfrm>
            <a:off x="0" y="209947"/>
            <a:ext cx="12192000" cy="523220"/>
          </a:xfrm>
          <a:prstGeom prst="rect">
            <a:avLst/>
          </a:prstGeom>
          <a:solidFill>
            <a:srgbClr val="EA5E3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COVID Affect on Hearings</a:t>
            </a:r>
          </a:p>
        </p:txBody>
      </p:sp>
      <p:pic>
        <p:nvPicPr>
          <p:cNvPr id="3" name="Content Placeholder 5">
            <a:extLst>
              <a:ext uri="{FF2B5EF4-FFF2-40B4-BE49-F238E27FC236}">
                <a16:creationId xmlns:a16="http://schemas.microsoft.com/office/drawing/2014/main" id="{6F937CDA-2E38-4FE8-95F5-907DC8644A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1194" y="2680021"/>
            <a:ext cx="2539544" cy="258745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BDAF282-0A97-43A3-9905-5609F46C66D2}"/>
              </a:ext>
            </a:extLst>
          </p:cNvPr>
          <p:cNvSpPr txBox="1">
            <a:spLocks/>
          </p:cNvSpPr>
          <p:nvPr/>
        </p:nvSpPr>
        <p:spPr>
          <a:xfrm>
            <a:off x="0" y="191165"/>
            <a:ext cx="12192000" cy="1258255"/>
          </a:xfrm>
          <a:prstGeom prst="rect">
            <a:avLst/>
          </a:prstGeom>
          <a:solidFill>
            <a:srgbClr val="EA5E32"/>
          </a:solidFill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Chief Special Master’s Report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65702E-E011-4294-98AB-EB3A39574A6C}"/>
              </a:ext>
            </a:extLst>
          </p:cNvPr>
          <p:cNvSpPr txBox="1"/>
          <p:nvPr/>
        </p:nvSpPr>
        <p:spPr>
          <a:xfrm>
            <a:off x="3102750" y="2190509"/>
            <a:ext cx="73930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</a:rPr>
              <a:t>33rd Annual Judicial Conference</a:t>
            </a:r>
          </a:p>
          <a:p>
            <a:pPr algn="ctr"/>
            <a:endParaRPr lang="en-US" sz="5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</a:rPr>
              <a:t> October 20, 2022</a:t>
            </a:r>
          </a:p>
        </p:txBody>
      </p:sp>
    </p:spTree>
    <p:extLst>
      <p:ext uri="{BB962C8B-B14F-4D97-AF65-F5344CB8AC3E}">
        <p14:creationId xmlns:p14="http://schemas.microsoft.com/office/powerpoint/2010/main" val="355660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53984091"/>
              </p:ext>
            </p:extLst>
          </p:nvPr>
        </p:nvGraphicFramePr>
        <p:xfrm>
          <a:off x="1091119" y="738328"/>
          <a:ext cx="10009762" cy="584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15107"/>
            <a:ext cx="12192000" cy="523220"/>
          </a:xfrm>
          <a:prstGeom prst="rect">
            <a:avLst/>
          </a:prstGeom>
          <a:solidFill>
            <a:srgbClr val="EA5E3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Vaccine Petitions Filed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79495" y="6581001"/>
            <a:ext cx="8619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2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Data is approximate and is provided by the USCFC’s Clerk’s Office and Office of Special Masters as of September 30, 2022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709DBA-F0DF-4CD2-9D08-9C7407F081F2}"/>
              </a:ext>
            </a:extLst>
          </p:cNvPr>
          <p:cNvSpPr txBox="1"/>
          <p:nvPr/>
        </p:nvSpPr>
        <p:spPr>
          <a:xfrm>
            <a:off x="0" y="179135"/>
            <a:ext cx="12192000" cy="523220"/>
          </a:xfrm>
          <a:prstGeom prst="rect">
            <a:avLst/>
          </a:prstGeom>
          <a:solidFill>
            <a:srgbClr val="EA5E3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Vaccine Petitions Filed by Month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18187FF-5E16-4D84-9AAC-8A8A7F716D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4152353"/>
              </p:ext>
            </p:extLst>
          </p:nvPr>
        </p:nvGraphicFramePr>
        <p:xfrm>
          <a:off x="295073" y="833120"/>
          <a:ext cx="9239129" cy="5694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662BF0F-32D9-445F-BA58-8EAB1E8C6F63}"/>
              </a:ext>
            </a:extLst>
          </p:cNvPr>
          <p:cNvSpPr/>
          <p:nvPr/>
        </p:nvSpPr>
        <p:spPr>
          <a:xfrm>
            <a:off x="3677055" y="6600185"/>
            <a:ext cx="106971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Data is approximate and is provided by the USCFC’s Clerk’s Office and Office of Special Masters as of September 30, 2022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1E287A-34A3-48A6-9DCA-E3273B6C86A1}"/>
              </a:ext>
            </a:extLst>
          </p:cNvPr>
          <p:cNvSpPr/>
          <p:nvPr/>
        </p:nvSpPr>
        <p:spPr>
          <a:xfrm>
            <a:off x="9473446" y="2342686"/>
            <a:ext cx="2423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FY 2020 Total = 1159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69E170-F38A-488D-9951-80E571ED7927}"/>
              </a:ext>
            </a:extLst>
          </p:cNvPr>
          <p:cNvSpPr/>
          <p:nvPr/>
        </p:nvSpPr>
        <p:spPr>
          <a:xfrm>
            <a:off x="9534201" y="3145717"/>
            <a:ext cx="2423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FY 2021 Total = 2060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300FEE-8F90-4B75-A6CA-06B9DC48F272}"/>
              </a:ext>
            </a:extLst>
          </p:cNvPr>
          <p:cNvSpPr/>
          <p:nvPr/>
        </p:nvSpPr>
        <p:spPr>
          <a:xfrm>
            <a:off x="9680139" y="3504208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Increased by 78%</a:t>
            </a:r>
            <a:endParaRPr lang="en-US" i="1" dirty="0"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064C45-D78E-40D6-B786-3B4131CEEDE7}"/>
              </a:ext>
            </a:extLst>
          </p:cNvPr>
          <p:cNvSpPr txBox="1"/>
          <p:nvPr/>
        </p:nvSpPr>
        <p:spPr>
          <a:xfrm>
            <a:off x="9534201" y="4221190"/>
            <a:ext cx="2362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FY 2022 Total = 1027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4146C6-AD9A-4875-9B84-672A60B93510}"/>
              </a:ext>
            </a:extLst>
          </p:cNvPr>
          <p:cNvSpPr txBox="1"/>
          <p:nvPr/>
        </p:nvSpPr>
        <p:spPr>
          <a:xfrm>
            <a:off x="9680139" y="4512500"/>
            <a:ext cx="221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Decreased by 50%</a:t>
            </a:r>
            <a:endParaRPr lang="en-US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36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268436354"/>
              </p:ext>
            </p:extLst>
          </p:nvPr>
        </p:nvGraphicFramePr>
        <p:xfrm>
          <a:off x="130629" y="924128"/>
          <a:ext cx="11971175" cy="5550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209947"/>
            <a:ext cx="12192000" cy="523220"/>
          </a:xfrm>
          <a:prstGeom prst="rect">
            <a:avLst/>
          </a:prstGeom>
          <a:solidFill>
            <a:srgbClr val="EA5E3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Total Number of Open Vaccine Cases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4577" y="6581001"/>
            <a:ext cx="8624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2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</a:rPr>
              <a:t>Data is approximate and is provided by the USCFC’s Clerk’s Office and Office of Special Masters as of September 30, 2022.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49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143" y="1667599"/>
            <a:ext cx="10515600" cy="48392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6675"/>
            <a:ext cx="12192000" cy="523220"/>
          </a:xfrm>
          <a:prstGeom prst="rect">
            <a:avLst/>
          </a:prstGeom>
          <a:solidFill>
            <a:srgbClr val="EA5E32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</a:rPr>
              <a:t>Open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SPU Cases by Type of Injury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4577FFB-14CF-4C60-B8BD-21A55D8C23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6574136"/>
              </p:ext>
            </p:extLst>
          </p:nvPr>
        </p:nvGraphicFramePr>
        <p:xfrm>
          <a:off x="0" y="863071"/>
          <a:ext cx="12192000" cy="603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986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709DBA-F0DF-4CD2-9D08-9C7407F081F2}"/>
              </a:ext>
            </a:extLst>
          </p:cNvPr>
          <p:cNvSpPr txBox="1"/>
          <p:nvPr/>
        </p:nvSpPr>
        <p:spPr>
          <a:xfrm>
            <a:off x="0" y="209947"/>
            <a:ext cx="12192000" cy="523220"/>
          </a:xfrm>
          <a:prstGeom prst="rect">
            <a:avLst/>
          </a:prstGeom>
          <a:solidFill>
            <a:srgbClr val="EA5E3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Increase in Vaccine Cases Resolved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18187FF-5E16-4D84-9AAC-8A8A7F716D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8574925"/>
              </p:ext>
            </p:extLst>
          </p:nvPr>
        </p:nvGraphicFramePr>
        <p:xfrm>
          <a:off x="1370518" y="1036055"/>
          <a:ext cx="8128000" cy="5544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C548987-4F5C-4C46-806E-AEE4C9086C7F}"/>
              </a:ext>
            </a:extLst>
          </p:cNvPr>
          <p:cNvSpPr/>
          <p:nvPr/>
        </p:nvSpPr>
        <p:spPr>
          <a:xfrm>
            <a:off x="3677055" y="6581001"/>
            <a:ext cx="86381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Data is approximate and is provided by the USCFC’s Clerk’s Office and Office of Special Masters as of September 30, 2022.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BA4311-D24B-41C5-B19C-E4678329E2B8}"/>
              </a:ext>
            </a:extLst>
          </p:cNvPr>
          <p:cNvSpPr/>
          <p:nvPr/>
        </p:nvSpPr>
        <p:spPr>
          <a:xfrm>
            <a:off x="9640111" y="3160582"/>
            <a:ext cx="2155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Increased by 10%</a:t>
            </a:r>
            <a:endParaRPr lang="en-US" i="1" dirty="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EDC3B1-E745-475B-B58C-C132A04CE196}"/>
              </a:ext>
            </a:extLst>
          </p:cNvPr>
          <p:cNvSpPr/>
          <p:nvPr/>
        </p:nvSpPr>
        <p:spPr>
          <a:xfrm>
            <a:off x="9489546" y="2877336"/>
            <a:ext cx="2417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FY 2021 Total = 1,027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512331-EE4F-4F94-BD2F-217A2CA2E711}"/>
              </a:ext>
            </a:extLst>
          </p:cNvPr>
          <p:cNvSpPr/>
          <p:nvPr/>
        </p:nvSpPr>
        <p:spPr>
          <a:xfrm>
            <a:off x="9489546" y="2409424"/>
            <a:ext cx="2311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FY 2020 Total = 936 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725741-B537-42A9-A54C-CBB61FAAA2D1}"/>
              </a:ext>
            </a:extLst>
          </p:cNvPr>
          <p:cNvSpPr txBox="1"/>
          <p:nvPr/>
        </p:nvSpPr>
        <p:spPr>
          <a:xfrm>
            <a:off x="9397081" y="3698168"/>
            <a:ext cx="2417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FY 2022 Total = 1,233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21395E-C372-4D18-8820-94C01C157534}"/>
              </a:ext>
            </a:extLst>
          </p:cNvPr>
          <p:cNvSpPr txBox="1"/>
          <p:nvPr/>
        </p:nvSpPr>
        <p:spPr>
          <a:xfrm>
            <a:off x="9640110" y="4037331"/>
            <a:ext cx="2016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Increased by 20%</a:t>
            </a:r>
            <a:endParaRPr lang="en-US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363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16113699"/>
              </p:ext>
            </p:extLst>
          </p:nvPr>
        </p:nvGraphicFramePr>
        <p:xfrm>
          <a:off x="1091119" y="738328"/>
          <a:ext cx="10009762" cy="584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15107"/>
            <a:ext cx="12192000" cy="523220"/>
          </a:xfrm>
          <a:prstGeom prst="rect">
            <a:avLst/>
          </a:prstGeom>
          <a:solidFill>
            <a:srgbClr val="EA5E3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Attorney’s Fees and Costs (AFC)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79495" y="6581001"/>
            <a:ext cx="8619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2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Data is approximate and is provided by the USCFC’s Clerk’s Office and Office of Special Masters as of September 30, 2022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4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70088173"/>
              </p:ext>
            </p:extLst>
          </p:nvPr>
        </p:nvGraphicFramePr>
        <p:xfrm>
          <a:off x="1091119" y="800219"/>
          <a:ext cx="10009762" cy="584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15107"/>
            <a:ext cx="12192000" cy="523220"/>
          </a:xfrm>
          <a:prstGeom prst="rect">
            <a:avLst/>
          </a:prstGeom>
          <a:solidFill>
            <a:srgbClr val="EA5E3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Attorney’s Fees and Costs (AFC)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79495" y="6581001"/>
            <a:ext cx="8619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2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Data is approximate and is provided by the USCFC’s Clerk’s Office and Office of Special Masters as of September 30, 2022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680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143" y="142440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dirty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6675"/>
            <a:ext cx="12192000" cy="523220"/>
          </a:xfrm>
          <a:prstGeom prst="rect">
            <a:avLst/>
          </a:prstGeom>
          <a:solidFill>
            <a:srgbClr val="EA5E32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</a:rPr>
              <a:t>Topics for the Future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2EA728-2C59-484B-BDF2-A9BD82A04ACE}"/>
              </a:ext>
            </a:extLst>
          </p:cNvPr>
          <p:cNvSpPr/>
          <p:nvPr/>
        </p:nvSpPr>
        <p:spPr>
          <a:xfrm>
            <a:off x="1757771" y="2238549"/>
            <a:ext cx="10012929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</a:rPr>
              <a:t>Legislation for Additional Special Masters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</a:rPr>
              <a:t>Make SPU (and General Docket) Run Faster</a:t>
            </a:r>
          </a:p>
        </p:txBody>
      </p:sp>
    </p:spTree>
    <p:extLst>
      <p:ext uri="{BB962C8B-B14F-4D97-AF65-F5344CB8AC3E}">
        <p14:creationId xmlns:p14="http://schemas.microsoft.com/office/powerpoint/2010/main" val="2837520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15117</TotalTime>
  <Words>466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Court of Federal Claims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Horner</dc:creator>
  <cp:lastModifiedBy>Brian Corcoran</cp:lastModifiedBy>
  <cp:revision>358</cp:revision>
  <cp:lastPrinted>2022-09-14T13:49:01Z</cp:lastPrinted>
  <dcterms:created xsi:type="dcterms:W3CDTF">2018-10-04T16:59:10Z</dcterms:created>
  <dcterms:modified xsi:type="dcterms:W3CDTF">2022-10-03T19:42:58Z</dcterms:modified>
</cp:coreProperties>
</file>